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48"/>
  </p:notesMasterIdLst>
  <p:handoutMasterIdLst>
    <p:handoutMasterId r:id="rId49"/>
  </p:handoutMasterIdLst>
  <p:sldIdLst>
    <p:sldId id="368" r:id="rId5"/>
    <p:sldId id="369" r:id="rId6"/>
    <p:sldId id="370" r:id="rId7"/>
    <p:sldId id="371" r:id="rId8"/>
    <p:sldId id="306" r:id="rId9"/>
    <p:sldId id="309" r:id="rId10"/>
    <p:sldId id="311" r:id="rId11"/>
    <p:sldId id="312" r:id="rId12"/>
    <p:sldId id="314" r:id="rId13"/>
    <p:sldId id="327" r:id="rId14"/>
    <p:sldId id="334" r:id="rId15"/>
    <p:sldId id="335" r:id="rId16"/>
    <p:sldId id="336" r:id="rId17"/>
    <p:sldId id="328" r:id="rId18"/>
    <p:sldId id="337" r:id="rId19"/>
    <p:sldId id="338" r:id="rId20"/>
    <p:sldId id="340" r:id="rId21"/>
    <p:sldId id="341" r:id="rId22"/>
    <p:sldId id="342" r:id="rId23"/>
    <p:sldId id="343" r:id="rId24"/>
    <p:sldId id="344" r:id="rId25"/>
    <p:sldId id="345" r:id="rId26"/>
    <p:sldId id="346" r:id="rId27"/>
    <p:sldId id="347" r:id="rId28"/>
    <p:sldId id="348" r:id="rId29"/>
    <p:sldId id="349" r:id="rId30"/>
    <p:sldId id="350" r:id="rId31"/>
    <p:sldId id="351" r:id="rId32"/>
    <p:sldId id="352" r:id="rId33"/>
    <p:sldId id="353" r:id="rId34"/>
    <p:sldId id="354" r:id="rId35"/>
    <p:sldId id="355" r:id="rId36"/>
    <p:sldId id="356" r:id="rId37"/>
    <p:sldId id="357" r:id="rId38"/>
    <p:sldId id="358" r:id="rId39"/>
    <p:sldId id="359" r:id="rId40"/>
    <p:sldId id="360" r:id="rId41"/>
    <p:sldId id="361" r:id="rId42"/>
    <p:sldId id="362" r:id="rId43"/>
    <p:sldId id="364" r:id="rId44"/>
    <p:sldId id="365" r:id="rId45"/>
    <p:sldId id="366" r:id="rId46"/>
    <p:sldId id="367" r:id="rId47"/>
  </p:sldIdLst>
  <p:sldSz cx="12192000" cy="6858000"/>
  <p:notesSz cx="6858000" cy="9144000"/>
  <p:defaultTextStyle>
    <a:defPPr rtl="0">
      <a:defRPr lang="zh-CN"/>
    </a:defPPr>
    <a:lvl1pPr marL="0" algn="l" defTabSz="914400" rtl="0" eaLnBrk="1" latinLnBrk="0" hangingPunct="1">
      <a:defRPr lang="zh-CN" sz="1800" kern="1200">
        <a:solidFill>
          <a:schemeClr val="tx1"/>
        </a:solidFill>
        <a:latin typeface="+mn-lt"/>
        <a:ea typeface="+mn-ea"/>
        <a:cs typeface="+mn-cs"/>
      </a:defRPr>
    </a:lvl1pPr>
    <a:lvl2pPr marL="457200" algn="l" defTabSz="914400" rtl="0" eaLnBrk="1" latinLnBrk="0" hangingPunct="1">
      <a:defRPr lang="zh-CN" sz="1800" kern="1200">
        <a:solidFill>
          <a:schemeClr val="tx1"/>
        </a:solidFill>
        <a:latin typeface="+mn-lt"/>
        <a:ea typeface="+mn-ea"/>
        <a:cs typeface="+mn-cs"/>
      </a:defRPr>
    </a:lvl2pPr>
    <a:lvl3pPr marL="914400" algn="l" defTabSz="914400" rtl="0" eaLnBrk="1" latinLnBrk="0" hangingPunct="1">
      <a:defRPr lang="zh-CN" sz="1800" kern="1200">
        <a:solidFill>
          <a:schemeClr val="tx1"/>
        </a:solidFill>
        <a:latin typeface="+mn-lt"/>
        <a:ea typeface="+mn-ea"/>
        <a:cs typeface="+mn-cs"/>
      </a:defRPr>
    </a:lvl3pPr>
    <a:lvl4pPr marL="1371600" algn="l" defTabSz="914400" rtl="0" eaLnBrk="1" latinLnBrk="0" hangingPunct="1">
      <a:defRPr lang="zh-CN" sz="1800" kern="1200">
        <a:solidFill>
          <a:schemeClr val="tx1"/>
        </a:solidFill>
        <a:latin typeface="+mn-lt"/>
        <a:ea typeface="+mn-ea"/>
        <a:cs typeface="+mn-cs"/>
      </a:defRPr>
    </a:lvl4pPr>
    <a:lvl5pPr marL="1828800" algn="l" defTabSz="914400" rtl="0" eaLnBrk="1" latinLnBrk="0" hangingPunct="1">
      <a:defRPr lang="zh-CN" sz="1800" kern="1200">
        <a:solidFill>
          <a:schemeClr val="tx1"/>
        </a:solidFill>
        <a:latin typeface="+mn-lt"/>
        <a:ea typeface="+mn-ea"/>
        <a:cs typeface="+mn-cs"/>
      </a:defRPr>
    </a:lvl5pPr>
    <a:lvl6pPr marL="2286000" algn="l" defTabSz="914400" rtl="0" eaLnBrk="1" latinLnBrk="0" hangingPunct="1">
      <a:defRPr lang="zh-CN" sz="1800" kern="1200">
        <a:solidFill>
          <a:schemeClr val="tx1"/>
        </a:solidFill>
        <a:latin typeface="+mn-lt"/>
        <a:ea typeface="+mn-ea"/>
        <a:cs typeface="+mn-cs"/>
      </a:defRPr>
    </a:lvl6pPr>
    <a:lvl7pPr marL="2743200" algn="l" defTabSz="914400" rtl="0" eaLnBrk="1" latinLnBrk="0" hangingPunct="1">
      <a:defRPr lang="zh-CN" sz="1800" kern="1200">
        <a:solidFill>
          <a:schemeClr val="tx1"/>
        </a:solidFill>
        <a:latin typeface="+mn-lt"/>
        <a:ea typeface="+mn-ea"/>
        <a:cs typeface="+mn-cs"/>
      </a:defRPr>
    </a:lvl7pPr>
    <a:lvl8pPr marL="3200400" algn="l" defTabSz="914400" rtl="0" eaLnBrk="1" latinLnBrk="0" hangingPunct="1">
      <a:defRPr lang="zh-CN" sz="1800" kern="1200">
        <a:solidFill>
          <a:schemeClr val="tx1"/>
        </a:solidFill>
        <a:latin typeface="+mn-lt"/>
        <a:ea typeface="+mn-ea"/>
        <a:cs typeface="+mn-cs"/>
      </a:defRPr>
    </a:lvl8pPr>
    <a:lvl9pPr marL="3657600" algn="l" defTabSz="914400" rtl="0" eaLnBrk="1" latinLnBrk="0" hangingPunct="1">
      <a:defRPr lang="zh-CN"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3" pos="4824"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作者" initials="A" lastIdx="0" clrIdx="2"/>
  <p:cmAuthor id="4" name="yyy" initials="y" lastIdx="2" clrIdx="3">
    <p:extLst>
      <p:ext uri="{19B8F6BF-5375-455C-9EA6-DF929625EA0E}">
        <p15:presenceInfo xmlns:p15="http://schemas.microsoft.com/office/powerpoint/2012/main" userId="yyy"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7472A"/>
    <a:srgbClr val="0000CC"/>
    <a:srgbClr val="F5F5F5"/>
    <a:srgbClr val="D24726"/>
    <a:srgbClr val="9FCDB3"/>
    <a:srgbClr val="217346"/>
    <a:srgbClr val="000000"/>
    <a:srgbClr val="D9D9D9"/>
    <a:srgbClr val="F3F2F1"/>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41" autoAdjust="0"/>
  </p:normalViewPr>
  <p:slideViewPr>
    <p:cSldViewPr snapToGrid="0">
      <p:cViewPr varScale="1">
        <p:scale>
          <a:sx n="106" d="100"/>
          <a:sy n="106" d="100"/>
        </p:scale>
        <p:origin x="792" y="108"/>
      </p:cViewPr>
      <p:guideLst>
        <p:guide orient="horz" pos="2880"/>
        <p:guide pos="4824"/>
      </p:guideLst>
    </p:cSldViewPr>
  </p:slideViewPr>
  <p:outlineViewPr>
    <p:cViewPr>
      <p:scale>
        <a:sx n="33" d="100"/>
        <a:sy n="33" d="100"/>
      </p:scale>
      <p:origin x="0" y="0"/>
    </p:cViewPr>
  </p:outlineViewPr>
  <p:notesTextViewPr>
    <p:cViewPr>
      <p:scale>
        <a:sx n="1" d="1"/>
        <a:sy n="1" d="1"/>
      </p:scale>
      <p:origin x="0" y="0"/>
    </p:cViewPr>
  </p:notesTextViewPr>
  <p:sorterViewPr>
    <p:cViewPr>
      <p:scale>
        <a:sx n="137" d="100"/>
        <a:sy n="137" d="100"/>
      </p:scale>
      <p:origin x="0" y="0"/>
    </p:cViewPr>
  </p:sorterViewPr>
  <p:notesViewPr>
    <p:cSldViewPr snapToGrid="0">
      <p:cViewPr varScale="1">
        <p:scale>
          <a:sx n="79" d="100"/>
          <a:sy n="79" d="100"/>
        </p:scale>
        <p:origin x="3930"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commentAuthors" Target="commentAuthors.xml"/><Relationship Id="rId55"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s>
</file>

<file path=ppt/comments/comment1.xml><?xml version="1.0" encoding="utf-8"?>
<p:cmLst xmlns:a="http://schemas.openxmlformats.org/drawingml/2006/main" xmlns:r="http://schemas.openxmlformats.org/officeDocument/2006/relationships" xmlns:p="http://schemas.openxmlformats.org/presentationml/2006/main">
  <p:cm authorId="4" dt="2023-10-04T09:26:56.307" idx="2">
    <p:pos x="5641" y="2160"/>
    <p:text>图片替换成各自项目涉及的主题图片</p:text>
    <p:extLst>
      <p:ext uri="{C676402C-5697-4E1C-873F-D02D1690AC5C}">
        <p15:threadingInfo xmlns:p15="http://schemas.microsoft.com/office/powerpoint/2012/main" timeZoneBias="-48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lang="zh-CN" sz="1200"/>
            </a:lvl1pPr>
          </a:lstStyle>
          <a:p>
            <a:pPr rtl="0"/>
            <a:endParaRPr lang="zh-CN" dirty="0"/>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lang="zh-CN" sz="1200"/>
            </a:lvl1pPr>
          </a:lstStyle>
          <a:p>
            <a:pPr rtl="0"/>
            <a:fld id="{20FE245C-7214-4B77-BF88-D7F8F7E6A262}" type="datetime1">
              <a:rPr lang="zh-CN" altLang="en-US" smtClean="0"/>
              <a:t>2024/7/2</a:t>
            </a:fld>
            <a:endParaRPr lang="zh-CN" dirty="0"/>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lang="zh-CN" sz="1200"/>
            </a:lvl1pPr>
          </a:lstStyle>
          <a:p>
            <a:pPr rtl="0"/>
            <a:endParaRPr lang="zh-CN" dirty="0"/>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lang="zh-CN" sz="1200"/>
            </a:lvl1pPr>
          </a:lstStyle>
          <a:p>
            <a:pPr rtl="0"/>
            <a:fld id="{9C679768-A2FC-4D08-91F6-8DCE6C566B36}" type="slidenum">
              <a:rPr lang="zh-CN" smtClean="0"/>
              <a:t>‹#›</a:t>
            </a:fld>
            <a:endParaRPr lang="zh-CN" dirty="0"/>
          </a:p>
        </p:txBody>
      </p:sp>
    </p:spTree>
    <p:extLst>
      <p:ext uri="{BB962C8B-B14F-4D97-AF65-F5344CB8AC3E}">
        <p14:creationId xmlns:p14="http://schemas.microsoft.com/office/powerpoint/2010/main" val="183025516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lang="zh-CN" sz="1200"/>
            </a:lvl1pPr>
          </a:lstStyle>
          <a:p>
            <a:pPr rtl="0"/>
            <a:endParaRPr lang="zh-CN"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lang="zh-CN" sz="1200"/>
            </a:lvl1pPr>
          </a:lstStyle>
          <a:p>
            <a:pPr rtl="0"/>
            <a:fld id="{25BD0E77-5995-4A79-A5A3-4F362802CFE1}" type="datetime1">
              <a:rPr lang="zh-CN" altLang="en-US" smtClean="0"/>
              <a:t>2024/7/2</a:t>
            </a:fld>
            <a:endParaRPr lang="zh-CN"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defPPr>
              <a:defRPr lang="zh-CN"/>
            </a:defPPr>
          </a:lstStyle>
          <a:p>
            <a:pPr rtl="0"/>
            <a:endParaRPr lang="zh-CN"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defPPr>
              <a:defRPr lang="zh-CN"/>
            </a:defPPr>
          </a:lstStyle>
          <a:p>
            <a:pPr lvl="0" rtl="0"/>
            <a:r>
              <a:rPr lang="zh-CN"/>
              <a:t>单击此处编辑母版文本样式</a:t>
            </a:r>
          </a:p>
          <a:p>
            <a:pPr lvl="1" rtl="0"/>
            <a:r>
              <a:rPr lang="zh-CN"/>
              <a:t>第二级</a:t>
            </a:r>
          </a:p>
          <a:p>
            <a:pPr lvl="2" rtl="0"/>
            <a:r>
              <a:rPr lang="zh-CN"/>
              <a:t>第三级</a:t>
            </a:r>
          </a:p>
          <a:p>
            <a:pPr lvl="3" rtl="0"/>
            <a:r>
              <a:rPr lang="zh-CN"/>
              <a:t>第四级</a:t>
            </a:r>
          </a:p>
          <a:p>
            <a:pPr lvl="4" rtl="0"/>
            <a:r>
              <a:rPr lang="zh-CN"/>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lang="zh-CN" sz="1200"/>
            </a:lvl1pPr>
          </a:lstStyle>
          <a:p>
            <a:pPr rtl="0"/>
            <a:endParaRPr lang="zh-CN"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lang="zh-CN" sz="1200"/>
            </a:lvl1pPr>
          </a:lstStyle>
          <a:p>
            <a:pPr rtl="0"/>
            <a:fld id="{DF61EA0F-A667-4B49-8422-0062BC55E249}" type="slidenum">
              <a:rPr lang="zh-CN" smtClean="0"/>
              <a:t>‹#›</a:t>
            </a:fld>
            <a:endParaRPr lang="zh-CN" dirty="0"/>
          </a:p>
        </p:txBody>
      </p:sp>
    </p:spTree>
    <p:extLst>
      <p:ext uri="{BB962C8B-B14F-4D97-AF65-F5344CB8AC3E}">
        <p14:creationId xmlns:p14="http://schemas.microsoft.com/office/powerpoint/2010/main" val="338191029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lang="zh-CN" sz="1200" kern="1200">
        <a:solidFill>
          <a:schemeClr val="tx1"/>
        </a:solidFill>
        <a:latin typeface="+mn-ea"/>
        <a:ea typeface="+mn-ea"/>
        <a:cs typeface="+mn-cs"/>
      </a:defRPr>
    </a:lvl1pPr>
    <a:lvl2pPr marL="457200" algn="l" defTabSz="914400" rtl="0" eaLnBrk="1" latinLnBrk="0" hangingPunct="1">
      <a:defRPr lang="zh-CN" sz="1200" kern="1200">
        <a:solidFill>
          <a:schemeClr val="tx1"/>
        </a:solidFill>
        <a:latin typeface="+mn-ea"/>
        <a:ea typeface="+mn-ea"/>
        <a:cs typeface="+mn-cs"/>
      </a:defRPr>
    </a:lvl2pPr>
    <a:lvl3pPr marL="914400" algn="l" defTabSz="914400" rtl="0" eaLnBrk="1" latinLnBrk="0" hangingPunct="1">
      <a:defRPr lang="zh-CN" sz="1200" kern="1200">
        <a:solidFill>
          <a:schemeClr val="tx1"/>
        </a:solidFill>
        <a:latin typeface="+mn-ea"/>
        <a:ea typeface="+mn-ea"/>
        <a:cs typeface="+mn-cs"/>
      </a:defRPr>
    </a:lvl3pPr>
    <a:lvl4pPr marL="1371600" algn="l" defTabSz="914400" rtl="0" eaLnBrk="1" latinLnBrk="0" hangingPunct="1">
      <a:defRPr lang="zh-CN" sz="1200" kern="1200">
        <a:solidFill>
          <a:schemeClr val="tx1"/>
        </a:solidFill>
        <a:latin typeface="+mn-ea"/>
        <a:ea typeface="+mn-ea"/>
        <a:cs typeface="+mn-cs"/>
      </a:defRPr>
    </a:lvl4pPr>
    <a:lvl5pPr marL="1828800" algn="l" defTabSz="914400" rtl="0" eaLnBrk="1" latinLnBrk="0" hangingPunct="1">
      <a:defRPr lang="zh-CN" sz="1200" kern="1200">
        <a:solidFill>
          <a:schemeClr val="tx1"/>
        </a:solidFill>
        <a:latin typeface="+mn-ea"/>
        <a:ea typeface="+mn-ea"/>
        <a:cs typeface="+mn-cs"/>
      </a:defRPr>
    </a:lvl5pPr>
    <a:lvl6pPr marL="2286000" algn="l" defTabSz="914400" rtl="0" eaLnBrk="1" latinLnBrk="0" hangingPunct="1">
      <a:defRPr lang="zh-CN" sz="1200" kern="1200">
        <a:solidFill>
          <a:schemeClr val="tx1"/>
        </a:solidFill>
        <a:latin typeface="+mn-ea"/>
        <a:ea typeface="+mn-ea"/>
        <a:cs typeface="+mn-cs"/>
      </a:defRPr>
    </a:lvl6pPr>
    <a:lvl7pPr marL="2743200" algn="l" defTabSz="914400" rtl="0" eaLnBrk="1" latinLnBrk="0" hangingPunct="1">
      <a:defRPr lang="zh-CN" sz="1200" kern="1200">
        <a:solidFill>
          <a:schemeClr val="tx1"/>
        </a:solidFill>
        <a:latin typeface="+mn-ea"/>
        <a:ea typeface="+mn-ea"/>
        <a:cs typeface="+mn-cs"/>
      </a:defRPr>
    </a:lvl7pPr>
    <a:lvl8pPr marL="3200400" algn="l" defTabSz="914400" rtl="0" eaLnBrk="1" latinLnBrk="0" hangingPunct="1">
      <a:defRPr lang="zh-CN" sz="1200" kern="1200">
        <a:solidFill>
          <a:schemeClr val="tx1"/>
        </a:solidFill>
        <a:latin typeface="+mn-ea"/>
        <a:ea typeface="+mn-ea"/>
        <a:cs typeface="+mn-cs"/>
      </a:defRPr>
    </a:lvl8pPr>
    <a:lvl9pPr marL="3657600" algn="l" defTabSz="914400" rtl="0" eaLnBrk="1" latinLnBrk="0" hangingPunct="1">
      <a:defRPr lang="zh-CN" sz="1200" kern="1200">
        <a:solidFill>
          <a:schemeClr val="tx1"/>
        </a:solidFill>
        <a:latin typeface="+mn-ea"/>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rtlCol="0"/>
          <a:lstStyle>
            <a:defPPr>
              <a:defRPr lang="zh-CN"/>
            </a:defPPr>
          </a:lstStyle>
          <a:p>
            <a:pPr rtl="0"/>
            <a:endParaRPr lang="zh-CN" dirty="0"/>
          </a:p>
        </p:txBody>
      </p:sp>
      <p:sp>
        <p:nvSpPr>
          <p:cNvPr id="4" name="幻灯片编号占位符 3"/>
          <p:cNvSpPr>
            <a:spLocks noGrp="1"/>
          </p:cNvSpPr>
          <p:nvPr>
            <p:ph type="sldNum" sz="quarter" idx="10"/>
          </p:nvPr>
        </p:nvSpPr>
        <p:spPr/>
        <p:txBody>
          <a:bodyPr rtlCol="0"/>
          <a:lstStyle>
            <a:defPPr>
              <a:defRPr lang="zh-CN"/>
            </a:defPPr>
          </a:lstStyle>
          <a:p>
            <a:pPr rtl="0"/>
            <a:fld id="{DF61EA0F-A667-4B49-8422-0062BC55E249}" type="slidenum">
              <a:rPr lang="en-US" altLang="zh-CN" smtClean="0"/>
              <a:t>1</a:t>
            </a:fld>
            <a:endParaRPr lang="zh-CN" dirty="0"/>
          </a:p>
        </p:txBody>
      </p:sp>
    </p:spTree>
    <p:extLst>
      <p:ext uri="{BB962C8B-B14F-4D97-AF65-F5344CB8AC3E}">
        <p14:creationId xmlns:p14="http://schemas.microsoft.com/office/powerpoint/2010/main" val="13911737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defPPr>
              <a:defRPr lang="zh-CN"/>
            </a:defPPr>
          </a:lstStyle>
          <a:p>
            <a:pPr rtl="0"/>
            <a:endParaRPr lang="zh-CN" dirty="0"/>
          </a:p>
        </p:txBody>
      </p:sp>
      <p:sp>
        <p:nvSpPr>
          <p:cNvPr id="4" name="幻灯片编号占位符 3"/>
          <p:cNvSpPr>
            <a:spLocks noGrp="1"/>
          </p:cNvSpPr>
          <p:nvPr>
            <p:ph type="sldNum" sz="quarter" idx="5"/>
          </p:nvPr>
        </p:nvSpPr>
        <p:spPr/>
        <p:txBody>
          <a:bodyPr rtlCol="0"/>
          <a:lstStyle>
            <a:defPPr>
              <a:defRPr lang="zh-CN"/>
            </a:defPPr>
          </a:lstStyle>
          <a:p>
            <a:pPr rtl="0"/>
            <a:fld id="{DF61EA0F-A667-4B49-8422-0062BC55E249}" type="slidenum">
              <a:rPr lang="en-US" altLang="zh-CN" smtClean="0"/>
              <a:t>2</a:t>
            </a:fld>
            <a:endParaRPr lang="zh-CN" dirty="0"/>
          </a:p>
        </p:txBody>
      </p:sp>
    </p:spTree>
    <p:extLst>
      <p:ext uri="{BB962C8B-B14F-4D97-AF65-F5344CB8AC3E}">
        <p14:creationId xmlns:p14="http://schemas.microsoft.com/office/powerpoint/2010/main" val="219865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defPPr>
              <a:defRPr lang="zh-CN"/>
            </a:defPPr>
          </a:lstStyle>
          <a:p>
            <a:pPr rtl="0"/>
            <a:endParaRPr lang="zh-CN" dirty="0"/>
          </a:p>
        </p:txBody>
      </p:sp>
      <p:sp>
        <p:nvSpPr>
          <p:cNvPr id="4" name="幻灯片编号占位符 3"/>
          <p:cNvSpPr>
            <a:spLocks noGrp="1"/>
          </p:cNvSpPr>
          <p:nvPr>
            <p:ph type="sldNum" sz="quarter" idx="5"/>
          </p:nvPr>
        </p:nvSpPr>
        <p:spPr/>
        <p:txBody>
          <a:bodyPr rtlCol="0"/>
          <a:lstStyle>
            <a:defPPr>
              <a:defRPr lang="zh-CN"/>
            </a:defPPr>
          </a:lstStyle>
          <a:p>
            <a:pPr rtl="0"/>
            <a:fld id="{DF61EA0F-A667-4B49-8422-0062BC55E249}" type="slidenum">
              <a:rPr lang="en-US" altLang="zh-CN" smtClean="0"/>
              <a:t>4</a:t>
            </a:fld>
            <a:endParaRPr lang="zh-CN" dirty="0"/>
          </a:p>
        </p:txBody>
      </p:sp>
    </p:spTree>
    <p:extLst>
      <p:ext uri="{BB962C8B-B14F-4D97-AF65-F5344CB8AC3E}">
        <p14:creationId xmlns:p14="http://schemas.microsoft.com/office/powerpoint/2010/main" val="11757498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defPPr>
              <a:defRPr lang="zh-CN"/>
            </a:defPPr>
          </a:lstStyle>
          <a:p>
            <a:pPr rtl="0"/>
            <a:endParaRPr lang="zh-CN" dirty="0"/>
          </a:p>
        </p:txBody>
      </p:sp>
      <p:sp>
        <p:nvSpPr>
          <p:cNvPr id="4" name="幻灯片编号占位符 3"/>
          <p:cNvSpPr>
            <a:spLocks noGrp="1"/>
          </p:cNvSpPr>
          <p:nvPr>
            <p:ph type="sldNum" sz="quarter" idx="5"/>
          </p:nvPr>
        </p:nvSpPr>
        <p:spPr/>
        <p:txBody>
          <a:bodyPr rtlCol="0"/>
          <a:lstStyle>
            <a:defPPr>
              <a:defRPr lang="zh-CN"/>
            </a:defPPr>
          </a:lstStyle>
          <a:p>
            <a:pPr rtl="0"/>
            <a:fld id="{DF61EA0F-A667-4B49-8422-0062BC55E249}" type="slidenum">
              <a:rPr lang="en-US" altLang="zh-CN" smtClean="0"/>
              <a:t>5</a:t>
            </a:fld>
            <a:endParaRPr lang="zh-CN" dirty="0"/>
          </a:p>
        </p:txBody>
      </p:sp>
    </p:spTree>
    <p:extLst>
      <p:ext uri="{BB962C8B-B14F-4D97-AF65-F5344CB8AC3E}">
        <p14:creationId xmlns:p14="http://schemas.microsoft.com/office/powerpoint/2010/main" val="6966922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defPPr>
              <a:defRPr lang="zh-CN"/>
            </a:defPPr>
          </a:lstStyle>
          <a:p>
            <a:pPr rtl="0"/>
            <a:endParaRPr lang="zh-CN" dirty="0"/>
          </a:p>
        </p:txBody>
      </p:sp>
      <p:sp>
        <p:nvSpPr>
          <p:cNvPr id="4" name="幻灯片编号占位符 3"/>
          <p:cNvSpPr>
            <a:spLocks noGrp="1"/>
          </p:cNvSpPr>
          <p:nvPr>
            <p:ph type="sldNum" sz="quarter" idx="5"/>
          </p:nvPr>
        </p:nvSpPr>
        <p:spPr/>
        <p:txBody>
          <a:bodyPr rtlCol="0"/>
          <a:lstStyle>
            <a:defPPr>
              <a:defRPr lang="zh-CN"/>
            </a:defPPr>
          </a:lstStyle>
          <a:p>
            <a:pPr rtl="0"/>
            <a:fld id="{DF61EA0F-A667-4B49-8422-0062BC55E249}" type="slidenum">
              <a:rPr lang="en-US" altLang="zh-CN" smtClean="0"/>
              <a:t>15</a:t>
            </a:fld>
            <a:endParaRPr lang="zh-CN" dirty="0"/>
          </a:p>
        </p:txBody>
      </p:sp>
    </p:spTree>
    <p:extLst>
      <p:ext uri="{BB962C8B-B14F-4D97-AF65-F5344CB8AC3E}">
        <p14:creationId xmlns:p14="http://schemas.microsoft.com/office/powerpoint/2010/main" val="38090678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defPPr>
              <a:defRPr lang="zh-CN"/>
            </a:defPPr>
          </a:lstStyle>
          <a:p>
            <a:pPr rtl="0"/>
            <a:endParaRPr lang="zh-CN" dirty="0"/>
          </a:p>
        </p:txBody>
      </p:sp>
      <p:sp>
        <p:nvSpPr>
          <p:cNvPr id="4" name="幻灯片编号占位符 3"/>
          <p:cNvSpPr>
            <a:spLocks noGrp="1"/>
          </p:cNvSpPr>
          <p:nvPr>
            <p:ph type="sldNum" sz="quarter" idx="5"/>
          </p:nvPr>
        </p:nvSpPr>
        <p:spPr/>
        <p:txBody>
          <a:bodyPr rtlCol="0"/>
          <a:lstStyle>
            <a:defPPr>
              <a:defRPr lang="zh-CN"/>
            </a:defPPr>
          </a:lstStyle>
          <a:p>
            <a:pPr rtl="0"/>
            <a:fld id="{DF61EA0F-A667-4B49-8422-0062BC55E249}" type="slidenum">
              <a:rPr lang="en-US" altLang="zh-CN" smtClean="0"/>
              <a:t>16</a:t>
            </a:fld>
            <a:endParaRPr lang="zh-CN" dirty="0"/>
          </a:p>
        </p:txBody>
      </p:sp>
    </p:spTree>
    <p:extLst>
      <p:ext uri="{BB962C8B-B14F-4D97-AF65-F5344CB8AC3E}">
        <p14:creationId xmlns:p14="http://schemas.microsoft.com/office/powerpoint/2010/main" val="29272330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defPPr>
              <a:defRPr lang="zh-CN"/>
            </a:defPPr>
          </a:lstStyle>
          <a:p>
            <a:pPr rtl="0"/>
            <a:endParaRPr lang="zh-CN" dirty="0"/>
          </a:p>
        </p:txBody>
      </p:sp>
      <p:sp>
        <p:nvSpPr>
          <p:cNvPr id="4" name="幻灯片编号占位符 3"/>
          <p:cNvSpPr>
            <a:spLocks noGrp="1"/>
          </p:cNvSpPr>
          <p:nvPr>
            <p:ph type="sldNum" sz="quarter" idx="5"/>
          </p:nvPr>
        </p:nvSpPr>
        <p:spPr/>
        <p:txBody>
          <a:bodyPr rtlCol="0"/>
          <a:lstStyle>
            <a:defPPr>
              <a:defRPr lang="zh-CN"/>
            </a:defPPr>
          </a:lstStyle>
          <a:p>
            <a:pPr rtl="0"/>
            <a:fld id="{DF61EA0F-A667-4B49-8422-0062BC55E249}" type="slidenum">
              <a:rPr lang="en-US" altLang="zh-CN" smtClean="0"/>
              <a:t>38</a:t>
            </a:fld>
            <a:endParaRPr lang="zh-CN" dirty="0"/>
          </a:p>
        </p:txBody>
      </p:sp>
    </p:spTree>
    <p:extLst>
      <p:ext uri="{BB962C8B-B14F-4D97-AF65-F5344CB8AC3E}">
        <p14:creationId xmlns:p14="http://schemas.microsoft.com/office/powerpoint/2010/main" val="5415439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defPPr>
              <a:defRPr lang="zh-CN"/>
            </a:defPPr>
          </a:lstStyle>
          <a:p>
            <a:pPr rtl="0"/>
            <a:endParaRPr lang="zh-CN" dirty="0"/>
          </a:p>
        </p:txBody>
      </p:sp>
      <p:sp>
        <p:nvSpPr>
          <p:cNvPr id="4" name="幻灯片编号占位符 3"/>
          <p:cNvSpPr>
            <a:spLocks noGrp="1"/>
          </p:cNvSpPr>
          <p:nvPr>
            <p:ph type="sldNum" sz="quarter" idx="5"/>
          </p:nvPr>
        </p:nvSpPr>
        <p:spPr/>
        <p:txBody>
          <a:bodyPr rtlCol="0"/>
          <a:lstStyle>
            <a:defPPr>
              <a:defRPr lang="zh-CN"/>
            </a:defPPr>
          </a:lstStyle>
          <a:p>
            <a:pPr rtl="0"/>
            <a:fld id="{DF61EA0F-A667-4B49-8422-0062BC55E249}" type="slidenum">
              <a:rPr lang="en-US" altLang="zh-CN" smtClean="0"/>
              <a:t>39</a:t>
            </a:fld>
            <a:endParaRPr lang="zh-CN" dirty="0"/>
          </a:p>
        </p:txBody>
      </p:sp>
    </p:spTree>
    <p:extLst>
      <p:ext uri="{BB962C8B-B14F-4D97-AF65-F5344CB8AC3E}">
        <p14:creationId xmlns:p14="http://schemas.microsoft.com/office/powerpoint/2010/main" val="30096740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title"/>
          </p:nvPr>
        </p:nvSpPr>
        <p:spPr>
          <a:xfrm>
            <a:off x="404310" y="2484470"/>
            <a:ext cx="5463090" cy="2130561"/>
          </a:xfrm>
        </p:spPr>
        <p:txBody>
          <a:bodyPr rtlCol="0"/>
          <a:lstStyle>
            <a:lvl1pPr>
              <a:defRPr lang="zh-CN" sz="5400" b="0">
                <a:solidFill>
                  <a:schemeClr val="tx1"/>
                </a:solidFill>
              </a:defRPr>
            </a:lvl1pPr>
          </a:lstStyle>
          <a:p>
            <a:pPr rtl="0"/>
            <a:r>
              <a:rPr lang="zh-CN" altLang="en-US"/>
              <a:t>单击此处编辑母版标题样式</a:t>
            </a:r>
            <a:endParaRPr lang="zh-CN"/>
          </a:p>
        </p:txBody>
      </p:sp>
    </p:spTree>
    <p:extLst>
      <p:ext uri="{BB962C8B-B14F-4D97-AF65-F5344CB8AC3E}">
        <p14:creationId xmlns:p14="http://schemas.microsoft.com/office/powerpoint/2010/main" val="171854949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3">
    <p:spTree>
      <p:nvGrpSpPr>
        <p:cNvPr id="1" name=""/>
        <p:cNvGrpSpPr/>
        <p:nvPr/>
      </p:nvGrpSpPr>
      <p:grpSpPr>
        <a:xfrm>
          <a:off x="0" y="0"/>
          <a:ext cx="0" cy="0"/>
          <a:chOff x="0" y="0"/>
          <a:chExt cx="0" cy="0"/>
        </a:xfrm>
      </p:grpSpPr>
      <p:sp>
        <p:nvSpPr>
          <p:cNvPr id="3" name="箭头: 五边形 2">
            <a:extLst>
              <a:ext uri="{FF2B5EF4-FFF2-40B4-BE49-F238E27FC236}">
                <a16:creationId xmlns:a16="http://schemas.microsoft.com/office/drawing/2014/main" id="{BB925EF9-C2B8-0088-61B6-D6A4B233FD8F}"/>
              </a:ext>
            </a:extLst>
          </p:cNvPr>
          <p:cNvSpPr/>
          <p:nvPr userDrawn="1"/>
        </p:nvSpPr>
        <p:spPr>
          <a:xfrm>
            <a:off x="0" y="3084828"/>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任务资讯</a:t>
            </a:r>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t>2024/7/2</a:t>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pPr/>
              <a:t>‹#›</a:t>
            </a:fld>
            <a:endParaRPr lang="zh-CN" dirty="0"/>
          </a:p>
        </p:txBody>
      </p:sp>
      <p:cxnSp>
        <p:nvCxnSpPr>
          <p:cNvPr id="9" name="直接连接符​​(S) 8">
            <a:extLst>
              <a:ext uri="{FF2B5EF4-FFF2-40B4-BE49-F238E27FC236}">
                <a16:creationId xmlns:a16="http://schemas.microsoft.com/office/drawing/2014/main" id="{6C12209E-8E76-B442-B030-6BD76BB7563A}"/>
              </a:ext>
            </a:extLst>
          </p:cNvPr>
          <p:cNvCxnSpPr>
            <a:cxnSpLocks/>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a:extLst>
              <a:ext uri="{FF2B5EF4-FFF2-40B4-BE49-F238E27FC236}">
                <a16:creationId xmlns:a16="http://schemas.microsoft.com/office/drawing/2014/main" id="{A05ACAD8-5FEE-DF55-E122-4195B5FBF3E8}"/>
              </a:ext>
            </a:extLst>
          </p:cNvPr>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p>
        </p:txBody>
      </p:sp>
      <p:sp>
        <p:nvSpPr>
          <p:cNvPr id="12" name="文本框 11">
            <a:extLst>
              <a:ext uri="{FF2B5EF4-FFF2-40B4-BE49-F238E27FC236}">
                <a16:creationId xmlns:a16="http://schemas.microsoft.com/office/drawing/2014/main" id="{EFABA27D-DF30-42B6-BA3A-E0AD397881AF}"/>
              </a:ext>
            </a:extLst>
          </p:cNvPr>
          <p:cNvSpPr txBox="1"/>
          <p:nvPr userDrawn="1"/>
        </p:nvSpPr>
        <p:spPr>
          <a:xfrm>
            <a:off x="7383545" y="659918"/>
            <a:ext cx="4333973"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：挖掘机手臂控制回路的搭建</a:t>
            </a:r>
            <a:endParaRPr lang="zh-CN" altLang="en-US" sz="2000" b="1" dirty="0">
              <a:solidFill>
                <a:schemeClr val="accent1">
                  <a:lumMod val="50000"/>
                </a:schemeClr>
              </a:solidFill>
            </a:endParaRPr>
          </a:p>
        </p:txBody>
      </p:sp>
      <p:sp>
        <p:nvSpPr>
          <p:cNvPr id="4" name="矩形: 圆角 3">
            <a:extLst>
              <a:ext uri="{FF2B5EF4-FFF2-40B4-BE49-F238E27FC236}">
                <a16:creationId xmlns:a16="http://schemas.microsoft.com/office/drawing/2014/main" id="{B3FC6291-28C7-053D-DD25-3E41BD307F07}"/>
              </a:ext>
            </a:extLst>
          </p:cNvPr>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p>
        </p:txBody>
      </p:sp>
      <p:sp>
        <p:nvSpPr>
          <p:cNvPr id="2" name="矩形: 圆角 1">
            <a:extLst>
              <a:ext uri="{FF2B5EF4-FFF2-40B4-BE49-F238E27FC236}">
                <a16:creationId xmlns:a16="http://schemas.microsoft.com/office/drawing/2014/main" id="{D96F4DB2-254A-799C-3E8F-255F127FCFA7}"/>
              </a:ext>
            </a:extLst>
          </p:cNvPr>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p>
        </p:txBody>
      </p:sp>
      <p:sp>
        <p:nvSpPr>
          <p:cNvPr id="13" name="箭头: 五边形 12">
            <a:extLst>
              <a:ext uri="{FF2B5EF4-FFF2-40B4-BE49-F238E27FC236}">
                <a16:creationId xmlns:a16="http://schemas.microsoft.com/office/drawing/2014/main" id="{6AB81D90-6800-A005-FCF4-CBC71773ABC9}"/>
              </a:ext>
            </a:extLst>
          </p:cNvPr>
          <p:cNvSpPr/>
          <p:nvPr userDrawn="1"/>
        </p:nvSpPr>
        <p:spPr>
          <a:xfrm>
            <a:off x="-1" y="244220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p>
        </p:txBody>
      </p:sp>
      <p:sp>
        <p:nvSpPr>
          <p:cNvPr id="17" name="箭头: 五边形 16">
            <a:extLst>
              <a:ext uri="{FF2B5EF4-FFF2-40B4-BE49-F238E27FC236}">
                <a16:creationId xmlns:a16="http://schemas.microsoft.com/office/drawing/2014/main" id="{D65EB847-E4C7-0AC0-27DF-7F000BEF1CF0}"/>
              </a:ext>
            </a:extLst>
          </p:cNvPr>
          <p:cNvSpPr/>
          <p:nvPr userDrawn="1"/>
        </p:nvSpPr>
        <p:spPr>
          <a:xfrm>
            <a:off x="0" y="4422135"/>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p>
        </p:txBody>
      </p:sp>
      <p:sp>
        <p:nvSpPr>
          <p:cNvPr id="5" name="箭头: 五边形 4">
            <a:extLst>
              <a:ext uri="{FF2B5EF4-FFF2-40B4-BE49-F238E27FC236}">
                <a16:creationId xmlns:a16="http://schemas.microsoft.com/office/drawing/2014/main" id="{A0E93735-1F1E-2500-9886-E83D29A460B4}"/>
              </a:ext>
            </a:extLst>
          </p:cNvPr>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p>
        </p:txBody>
      </p:sp>
      <p:sp>
        <p:nvSpPr>
          <p:cNvPr id="18" name="箭头: 五边形 17">
            <a:extLst>
              <a:ext uri="{FF2B5EF4-FFF2-40B4-BE49-F238E27FC236}">
                <a16:creationId xmlns:a16="http://schemas.microsoft.com/office/drawing/2014/main" id="{6F99E4D2-635C-EB30-2C25-B42B3C7A0172}"/>
              </a:ext>
            </a:extLst>
          </p:cNvPr>
          <p:cNvSpPr/>
          <p:nvPr userDrawn="1"/>
        </p:nvSpPr>
        <p:spPr>
          <a:xfrm>
            <a:off x="0" y="3758252"/>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p>
        </p:txBody>
      </p:sp>
    </p:spTree>
    <p:extLst>
      <p:ext uri="{BB962C8B-B14F-4D97-AF65-F5344CB8AC3E}">
        <p14:creationId xmlns:p14="http://schemas.microsoft.com/office/powerpoint/2010/main" val="34234291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648"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3">
    <p:spTree>
      <p:nvGrpSpPr>
        <p:cNvPr id="1" name=""/>
        <p:cNvGrpSpPr/>
        <p:nvPr/>
      </p:nvGrpSpPr>
      <p:grpSpPr>
        <a:xfrm>
          <a:off x="0" y="0"/>
          <a:ext cx="0" cy="0"/>
          <a:chOff x="0" y="0"/>
          <a:chExt cx="0" cy="0"/>
        </a:xfrm>
      </p:grpSpPr>
      <p:sp>
        <p:nvSpPr>
          <p:cNvPr id="3" name="箭头: 五边形 2">
            <a:extLst>
              <a:ext uri="{FF2B5EF4-FFF2-40B4-BE49-F238E27FC236}">
                <a16:creationId xmlns:a16="http://schemas.microsoft.com/office/drawing/2014/main" id="{BB925EF9-C2B8-0088-61B6-D6A4B233FD8F}"/>
              </a:ext>
            </a:extLst>
          </p:cNvPr>
          <p:cNvSpPr/>
          <p:nvPr userDrawn="1"/>
        </p:nvSpPr>
        <p:spPr>
          <a:xfrm>
            <a:off x="0" y="4455734"/>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知识拓展</a:t>
            </a:r>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t>2024/7/2</a:t>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pPr/>
              <a:t>‹#›</a:t>
            </a:fld>
            <a:endParaRPr lang="zh-CN" dirty="0"/>
          </a:p>
        </p:txBody>
      </p:sp>
      <p:cxnSp>
        <p:nvCxnSpPr>
          <p:cNvPr id="9" name="直接连接符​​(S) 8">
            <a:extLst>
              <a:ext uri="{FF2B5EF4-FFF2-40B4-BE49-F238E27FC236}">
                <a16:creationId xmlns:a16="http://schemas.microsoft.com/office/drawing/2014/main" id="{6C12209E-8E76-B442-B030-6BD76BB7563A}"/>
              </a:ext>
            </a:extLst>
          </p:cNvPr>
          <p:cNvCxnSpPr>
            <a:cxnSpLocks/>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a:extLst>
              <a:ext uri="{FF2B5EF4-FFF2-40B4-BE49-F238E27FC236}">
                <a16:creationId xmlns:a16="http://schemas.microsoft.com/office/drawing/2014/main" id="{A05ACAD8-5FEE-DF55-E122-4195B5FBF3E8}"/>
              </a:ext>
            </a:extLst>
          </p:cNvPr>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p>
        </p:txBody>
      </p:sp>
      <p:sp>
        <p:nvSpPr>
          <p:cNvPr id="12" name="文本框 11">
            <a:extLst>
              <a:ext uri="{FF2B5EF4-FFF2-40B4-BE49-F238E27FC236}">
                <a16:creationId xmlns:a16="http://schemas.microsoft.com/office/drawing/2014/main" id="{EFABA27D-DF30-42B6-BA3A-E0AD397881AF}"/>
              </a:ext>
            </a:extLst>
          </p:cNvPr>
          <p:cNvSpPr txBox="1"/>
          <p:nvPr userDrawn="1"/>
        </p:nvSpPr>
        <p:spPr>
          <a:xfrm>
            <a:off x="7383545" y="659918"/>
            <a:ext cx="4333973"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：挖掘机手臂控制回路的搭建</a:t>
            </a:r>
            <a:endParaRPr lang="zh-CN" altLang="en-US" sz="2000" b="1" dirty="0">
              <a:solidFill>
                <a:schemeClr val="accent1">
                  <a:lumMod val="50000"/>
                </a:schemeClr>
              </a:solidFill>
            </a:endParaRPr>
          </a:p>
        </p:txBody>
      </p:sp>
      <p:sp>
        <p:nvSpPr>
          <p:cNvPr id="4" name="矩形: 圆角 3">
            <a:extLst>
              <a:ext uri="{FF2B5EF4-FFF2-40B4-BE49-F238E27FC236}">
                <a16:creationId xmlns:a16="http://schemas.microsoft.com/office/drawing/2014/main" id="{B3FC6291-28C7-053D-DD25-3E41BD307F07}"/>
              </a:ext>
            </a:extLst>
          </p:cNvPr>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p>
        </p:txBody>
      </p:sp>
      <p:sp>
        <p:nvSpPr>
          <p:cNvPr id="2" name="矩形: 圆角 1">
            <a:extLst>
              <a:ext uri="{FF2B5EF4-FFF2-40B4-BE49-F238E27FC236}">
                <a16:creationId xmlns:a16="http://schemas.microsoft.com/office/drawing/2014/main" id="{D96F4DB2-254A-799C-3E8F-255F127FCFA7}"/>
              </a:ext>
            </a:extLst>
          </p:cNvPr>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p>
        </p:txBody>
      </p:sp>
      <p:sp>
        <p:nvSpPr>
          <p:cNvPr id="13" name="箭头: 五边形 12">
            <a:extLst>
              <a:ext uri="{FF2B5EF4-FFF2-40B4-BE49-F238E27FC236}">
                <a16:creationId xmlns:a16="http://schemas.microsoft.com/office/drawing/2014/main" id="{6AB81D90-6800-A005-FCF4-CBC71773ABC9}"/>
              </a:ext>
            </a:extLst>
          </p:cNvPr>
          <p:cNvSpPr/>
          <p:nvPr userDrawn="1"/>
        </p:nvSpPr>
        <p:spPr>
          <a:xfrm>
            <a:off x="-1" y="244220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p>
        </p:txBody>
      </p:sp>
      <p:sp>
        <p:nvSpPr>
          <p:cNvPr id="15" name="箭头: 五边形 14">
            <a:extLst>
              <a:ext uri="{FF2B5EF4-FFF2-40B4-BE49-F238E27FC236}">
                <a16:creationId xmlns:a16="http://schemas.microsoft.com/office/drawing/2014/main" id="{B8EB7E84-1668-A2F4-DE64-9215F92C1F94}"/>
              </a:ext>
            </a:extLst>
          </p:cNvPr>
          <p:cNvSpPr/>
          <p:nvPr userDrawn="1"/>
        </p:nvSpPr>
        <p:spPr>
          <a:xfrm>
            <a:off x="0" y="310863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p>
        </p:txBody>
      </p:sp>
      <p:sp>
        <p:nvSpPr>
          <p:cNvPr id="5" name="箭头: 五边形 4">
            <a:extLst>
              <a:ext uri="{FF2B5EF4-FFF2-40B4-BE49-F238E27FC236}">
                <a16:creationId xmlns:a16="http://schemas.microsoft.com/office/drawing/2014/main" id="{A0E93735-1F1E-2500-9886-E83D29A460B4}"/>
              </a:ext>
            </a:extLst>
          </p:cNvPr>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p>
        </p:txBody>
      </p:sp>
      <p:sp>
        <p:nvSpPr>
          <p:cNvPr id="11" name="箭头: 五边形 10">
            <a:extLst>
              <a:ext uri="{FF2B5EF4-FFF2-40B4-BE49-F238E27FC236}">
                <a16:creationId xmlns:a16="http://schemas.microsoft.com/office/drawing/2014/main" id="{6E6E0B20-E649-A981-F985-2E52471F1F8A}"/>
              </a:ext>
            </a:extLst>
          </p:cNvPr>
          <p:cNvSpPr/>
          <p:nvPr userDrawn="1"/>
        </p:nvSpPr>
        <p:spPr>
          <a:xfrm>
            <a:off x="0" y="3779515"/>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p>
        </p:txBody>
      </p:sp>
    </p:spTree>
    <p:extLst>
      <p:ext uri="{BB962C8B-B14F-4D97-AF65-F5344CB8AC3E}">
        <p14:creationId xmlns:p14="http://schemas.microsoft.com/office/powerpoint/2010/main" val="384708649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648"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3">
    <p:spTree>
      <p:nvGrpSpPr>
        <p:cNvPr id="1" name=""/>
        <p:cNvGrpSpPr/>
        <p:nvPr/>
      </p:nvGrpSpPr>
      <p:grpSpPr>
        <a:xfrm>
          <a:off x="0" y="0"/>
          <a:ext cx="0" cy="0"/>
          <a:chOff x="0" y="0"/>
          <a:chExt cx="0" cy="0"/>
        </a:xfrm>
      </p:grpSpPr>
      <p:sp>
        <p:nvSpPr>
          <p:cNvPr id="3" name="箭头: 五边形 2">
            <a:extLst>
              <a:ext uri="{FF2B5EF4-FFF2-40B4-BE49-F238E27FC236}">
                <a16:creationId xmlns:a16="http://schemas.microsoft.com/office/drawing/2014/main" id="{BB925EF9-C2B8-0088-61B6-D6A4B233FD8F}"/>
              </a:ext>
            </a:extLst>
          </p:cNvPr>
          <p:cNvSpPr/>
          <p:nvPr userDrawn="1"/>
        </p:nvSpPr>
        <p:spPr>
          <a:xfrm>
            <a:off x="-6383" y="3759847"/>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任务实施</a:t>
            </a:r>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t>2024/7/2</a:t>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pPr/>
              <a:t>‹#›</a:t>
            </a:fld>
            <a:endParaRPr lang="zh-CN" dirty="0"/>
          </a:p>
        </p:txBody>
      </p:sp>
      <p:cxnSp>
        <p:nvCxnSpPr>
          <p:cNvPr id="9" name="直接连接符​​(S) 8">
            <a:extLst>
              <a:ext uri="{FF2B5EF4-FFF2-40B4-BE49-F238E27FC236}">
                <a16:creationId xmlns:a16="http://schemas.microsoft.com/office/drawing/2014/main" id="{6C12209E-8E76-B442-B030-6BD76BB7563A}"/>
              </a:ext>
            </a:extLst>
          </p:cNvPr>
          <p:cNvCxnSpPr>
            <a:cxnSpLocks/>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a:extLst>
              <a:ext uri="{FF2B5EF4-FFF2-40B4-BE49-F238E27FC236}">
                <a16:creationId xmlns:a16="http://schemas.microsoft.com/office/drawing/2014/main" id="{A05ACAD8-5FEE-DF55-E122-4195B5FBF3E8}"/>
              </a:ext>
            </a:extLst>
          </p:cNvPr>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p>
        </p:txBody>
      </p:sp>
      <p:sp>
        <p:nvSpPr>
          <p:cNvPr id="12" name="文本框 11">
            <a:extLst>
              <a:ext uri="{FF2B5EF4-FFF2-40B4-BE49-F238E27FC236}">
                <a16:creationId xmlns:a16="http://schemas.microsoft.com/office/drawing/2014/main" id="{EFABA27D-DF30-42B6-BA3A-E0AD397881AF}"/>
              </a:ext>
            </a:extLst>
          </p:cNvPr>
          <p:cNvSpPr txBox="1"/>
          <p:nvPr userDrawn="1"/>
        </p:nvSpPr>
        <p:spPr>
          <a:xfrm>
            <a:off x="7383545" y="659918"/>
            <a:ext cx="4333973"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：挖掘机手臂控制回路的搭建</a:t>
            </a:r>
            <a:endParaRPr lang="zh-CN" altLang="en-US" sz="2000" b="1" dirty="0">
              <a:solidFill>
                <a:schemeClr val="accent1">
                  <a:lumMod val="50000"/>
                </a:schemeClr>
              </a:solidFill>
            </a:endParaRPr>
          </a:p>
        </p:txBody>
      </p:sp>
      <p:sp>
        <p:nvSpPr>
          <p:cNvPr id="4" name="矩形: 圆角 3">
            <a:extLst>
              <a:ext uri="{FF2B5EF4-FFF2-40B4-BE49-F238E27FC236}">
                <a16:creationId xmlns:a16="http://schemas.microsoft.com/office/drawing/2014/main" id="{B3FC6291-28C7-053D-DD25-3E41BD307F07}"/>
              </a:ext>
            </a:extLst>
          </p:cNvPr>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p>
        </p:txBody>
      </p:sp>
      <p:sp>
        <p:nvSpPr>
          <p:cNvPr id="2" name="矩形: 圆角 1">
            <a:extLst>
              <a:ext uri="{FF2B5EF4-FFF2-40B4-BE49-F238E27FC236}">
                <a16:creationId xmlns:a16="http://schemas.microsoft.com/office/drawing/2014/main" id="{D96F4DB2-254A-799C-3E8F-255F127FCFA7}"/>
              </a:ext>
            </a:extLst>
          </p:cNvPr>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p>
        </p:txBody>
      </p:sp>
      <p:sp>
        <p:nvSpPr>
          <p:cNvPr id="13" name="箭头: 五边形 12">
            <a:extLst>
              <a:ext uri="{FF2B5EF4-FFF2-40B4-BE49-F238E27FC236}">
                <a16:creationId xmlns:a16="http://schemas.microsoft.com/office/drawing/2014/main" id="{6AB81D90-6800-A005-FCF4-CBC71773ABC9}"/>
              </a:ext>
            </a:extLst>
          </p:cNvPr>
          <p:cNvSpPr/>
          <p:nvPr userDrawn="1"/>
        </p:nvSpPr>
        <p:spPr>
          <a:xfrm>
            <a:off x="-1" y="244220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p>
        </p:txBody>
      </p:sp>
      <p:sp>
        <p:nvSpPr>
          <p:cNvPr id="15" name="箭头: 五边形 14">
            <a:extLst>
              <a:ext uri="{FF2B5EF4-FFF2-40B4-BE49-F238E27FC236}">
                <a16:creationId xmlns:a16="http://schemas.microsoft.com/office/drawing/2014/main" id="{B8EB7E84-1668-A2F4-DE64-9215F92C1F94}"/>
              </a:ext>
            </a:extLst>
          </p:cNvPr>
          <p:cNvSpPr/>
          <p:nvPr userDrawn="1"/>
        </p:nvSpPr>
        <p:spPr>
          <a:xfrm>
            <a:off x="-6383" y="310705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p>
        </p:txBody>
      </p:sp>
      <p:sp>
        <p:nvSpPr>
          <p:cNvPr id="17" name="箭头: 五边形 16">
            <a:extLst>
              <a:ext uri="{FF2B5EF4-FFF2-40B4-BE49-F238E27FC236}">
                <a16:creationId xmlns:a16="http://schemas.microsoft.com/office/drawing/2014/main" id="{D65EB847-E4C7-0AC0-27DF-7F000BEF1CF0}"/>
              </a:ext>
            </a:extLst>
          </p:cNvPr>
          <p:cNvSpPr/>
          <p:nvPr userDrawn="1"/>
        </p:nvSpPr>
        <p:spPr>
          <a:xfrm>
            <a:off x="-6383" y="4412636"/>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p>
        </p:txBody>
      </p:sp>
      <p:sp>
        <p:nvSpPr>
          <p:cNvPr id="5" name="箭头: 五边形 4">
            <a:extLst>
              <a:ext uri="{FF2B5EF4-FFF2-40B4-BE49-F238E27FC236}">
                <a16:creationId xmlns:a16="http://schemas.microsoft.com/office/drawing/2014/main" id="{A0E93735-1F1E-2500-9886-E83D29A460B4}"/>
              </a:ext>
            </a:extLst>
          </p:cNvPr>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p>
        </p:txBody>
      </p:sp>
    </p:spTree>
    <p:extLst>
      <p:ext uri="{BB962C8B-B14F-4D97-AF65-F5344CB8AC3E}">
        <p14:creationId xmlns:p14="http://schemas.microsoft.com/office/powerpoint/2010/main" val="20239702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648"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450596" y="2560320"/>
            <a:ext cx="9445752" cy="3977640"/>
          </a:xfrm>
        </p:spPr>
        <p:txBody>
          <a:bodyPr vert="horz" lIns="91440" tIns="45720" rIns="91440" bIns="45720" rtlCol="0">
            <a:normAutofit/>
          </a:bodyPr>
          <a:lstStyle>
            <a:lvl1pPr>
              <a:defRPr lang="zh-CN" sz="2400" smtClean="0">
                <a:solidFill>
                  <a:schemeClr val="tx1">
                    <a:lumMod val="75000"/>
                    <a:lumOff val="25000"/>
                  </a:schemeClr>
                </a:solidFill>
                <a:latin typeface="+mn-ea"/>
                <a:ea typeface="+mn-ea"/>
              </a:defRPr>
            </a:lvl1pPr>
            <a:lvl2pPr>
              <a:defRPr lang="zh-CN" sz="1200" dirty="0" smtClean="0">
                <a:solidFill>
                  <a:schemeClr val="tx1">
                    <a:lumMod val="75000"/>
                    <a:lumOff val="25000"/>
                  </a:schemeClr>
                </a:solidFill>
                <a:latin typeface="+mn-ea"/>
                <a:ea typeface="+mn-ea"/>
              </a:defRPr>
            </a:lvl2pPr>
            <a:lvl3pPr>
              <a:defRPr lang="zh-CN" sz="1200" dirty="0" smtClean="0">
                <a:solidFill>
                  <a:schemeClr val="tx1">
                    <a:lumMod val="75000"/>
                    <a:lumOff val="25000"/>
                  </a:schemeClr>
                </a:solidFill>
                <a:latin typeface="+mn-ea"/>
                <a:ea typeface="+mn-ea"/>
              </a:defRPr>
            </a:lvl3pPr>
            <a:lvl4pPr>
              <a:defRPr lang="zh-CN" sz="1200" dirty="0" smtClean="0">
                <a:solidFill>
                  <a:schemeClr val="tx1">
                    <a:lumMod val="75000"/>
                    <a:lumOff val="25000"/>
                  </a:schemeClr>
                </a:solidFill>
                <a:latin typeface="+mn-ea"/>
                <a:ea typeface="+mn-ea"/>
              </a:defRPr>
            </a:lvl4pPr>
            <a:lvl5pPr>
              <a:defRPr lang="zh-CN" sz="1200" dirty="0">
                <a:solidFill>
                  <a:schemeClr val="tx1">
                    <a:lumMod val="75000"/>
                    <a:lumOff val="25000"/>
                  </a:schemeClr>
                </a:solidFill>
                <a:latin typeface="+mn-ea"/>
                <a:ea typeface="+mn-ea"/>
              </a:defRPr>
            </a:lvl5pPr>
          </a:lstStyle>
          <a:p>
            <a:pPr marL="0" lvl="0" indent="0" rtl="0">
              <a:lnSpc>
                <a:spcPct val="150000"/>
              </a:lnSpc>
              <a:spcBef>
                <a:spcPts val="1000"/>
              </a:spcBef>
              <a:spcAft>
                <a:spcPts val="1200"/>
              </a:spcAft>
              <a:buNone/>
            </a:pPr>
            <a:r>
              <a:rPr lang="zh-CN" altLang="en-US"/>
              <a:t>单击此处编辑母版文本样式</a:t>
            </a:r>
          </a:p>
          <a:p>
            <a:pPr marL="0" lvl="1" indent="0" rtl="0">
              <a:lnSpc>
                <a:spcPct val="150000"/>
              </a:lnSpc>
              <a:spcBef>
                <a:spcPts val="1000"/>
              </a:spcBef>
              <a:spcAft>
                <a:spcPts val="1200"/>
              </a:spcAft>
              <a:buNone/>
            </a:pPr>
            <a:r>
              <a:rPr lang="zh-CN" altLang="en-US"/>
              <a:t>二级</a:t>
            </a:r>
          </a:p>
          <a:p>
            <a:pPr marL="0" lvl="2" indent="0" rtl="0">
              <a:lnSpc>
                <a:spcPct val="150000"/>
              </a:lnSpc>
              <a:spcBef>
                <a:spcPts val="1000"/>
              </a:spcBef>
              <a:spcAft>
                <a:spcPts val="1200"/>
              </a:spcAft>
              <a:buNone/>
            </a:pPr>
            <a:r>
              <a:rPr lang="zh-CN" altLang="en-US"/>
              <a:t>三级</a:t>
            </a:r>
          </a:p>
          <a:p>
            <a:pPr marL="0" lvl="3" indent="0" rtl="0">
              <a:lnSpc>
                <a:spcPct val="150000"/>
              </a:lnSpc>
              <a:spcBef>
                <a:spcPts val="1000"/>
              </a:spcBef>
              <a:spcAft>
                <a:spcPts val="1200"/>
              </a:spcAft>
              <a:buNone/>
            </a:pPr>
            <a:r>
              <a:rPr lang="zh-CN" altLang="en-US"/>
              <a:t>四级</a:t>
            </a:r>
          </a:p>
          <a:p>
            <a:pPr marL="0" lvl="4" indent="0" rtl="0">
              <a:lnSpc>
                <a:spcPct val="150000"/>
              </a:lnSpc>
              <a:spcBef>
                <a:spcPts val="1000"/>
              </a:spcBef>
              <a:spcAft>
                <a:spcPts val="1200"/>
              </a:spcAft>
              <a:buNone/>
            </a:pPr>
            <a:r>
              <a:rPr lang="zh-CN" altLang="en-US"/>
              <a:t>五级</a:t>
            </a:r>
            <a:endParaRPr lang="zh-CN"/>
          </a:p>
        </p:txBody>
      </p:sp>
      <p:cxnSp>
        <p:nvCxnSpPr>
          <p:cNvPr id="3" name="直接连接符​​(S) 2">
            <a:extLst>
              <a:ext uri="{FF2B5EF4-FFF2-40B4-BE49-F238E27FC236}">
                <a16:creationId xmlns:a16="http://schemas.microsoft.com/office/drawing/2014/main" id="{9DCD3EE7-B67C-4541-A9DA-51688552CF86}"/>
              </a:ext>
            </a:extLst>
          </p:cNvPr>
          <p:cNvCxnSpPr>
            <a:cxnSpLocks/>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2" name="标题 1">
            <a:extLst>
              <a:ext uri="{FF2B5EF4-FFF2-40B4-BE49-F238E27FC236}">
                <a16:creationId xmlns:a16="http://schemas.microsoft.com/office/drawing/2014/main" id="{E51F76A8-6DB7-48E4-957A-9BF0C69BD4A3}"/>
              </a:ext>
            </a:extLst>
          </p:cNvPr>
          <p:cNvSpPr>
            <a:spLocks noGrp="1"/>
          </p:cNvSpPr>
          <p:nvPr>
            <p:ph type="title"/>
          </p:nvPr>
        </p:nvSpPr>
        <p:spPr/>
        <p:txBody>
          <a:bodyPr rtlCol="0"/>
          <a:lstStyle>
            <a:defPPr>
              <a:defRPr lang="zh-CN"/>
            </a:defPPr>
          </a:lstStyle>
          <a:p>
            <a:pPr rtl="0"/>
            <a:r>
              <a:rPr lang="zh-CN" altLang="en-US"/>
              <a:t>单击此处编辑母版标题样式</a:t>
            </a:r>
            <a:endParaRPr lang="zh-CN"/>
          </a:p>
        </p:txBody>
      </p:sp>
    </p:spTree>
    <p:extLst>
      <p:ext uri="{BB962C8B-B14F-4D97-AF65-F5344CB8AC3E}">
        <p14:creationId xmlns:p14="http://schemas.microsoft.com/office/powerpoint/2010/main" val="1335655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444500" y="1460500"/>
            <a:ext cx="5327904" cy="3977640"/>
          </a:xfrm>
        </p:spPr>
        <p:txBody>
          <a:bodyPr vert="horz" lIns="91440" tIns="45720" rIns="91440" bIns="45720" rtlCol="0">
            <a:normAutofit/>
          </a:bodyPr>
          <a:lstStyle>
            <a:lvl1pPr>
              <a:lnSpc>
                <a:spcPct val="100000"/>
              </a:lnSpc>
              <a:defRPr lang="zh-CN" sz="1400" smtClean="0">
                <a:solidFill>
                  <a:schemeClr val="tx1">
                    <a:lumMod val="75000"/>
                    <a:lumOff val="25000"/>
                  </a:schemeClr>
                </a:solidFill>
              </a:defRPr>
            </a:lvl1pPr>
            <a:lvl2pPr>
              <a:lnSpc>
                <a:spcPct val="100000"/>
              </a:lnSpc>
              <a:defRPr lang="zh-CN" sz="1400" smtClean="0">
                <a:solidFill>
                  <a:schemeClr val="tx1">
                    <a:lumMod val="75000"/>
                    <a:lumOff val="25000"/>
                  </a:schemeClr>
                </a:solidFill>
              </a:defRPr>
            </a:lvl2pPr>
            <a:lvl3pPr>
              <a:lnSpc>
                <a:spcPct val="100000"/>
              </a:lnSpc>
              <a:defRPr lang="zh-CN" sz="1400" smtClean="0">
                <a:solidFill>
                  <a:schemeClr val="tx1">
                    <a:lumMod val="75000"/>
                    <a:lumOff val="25000"/>
                  </a:schemeClr>
                </a:solidFill>
              </a:defRPr>
            </a:lvl3pPr>
            <a:lvl4pPr>
              <a:lnSpc>
                <a:spcPct val="100000"/>
              </a:lnSpc>
              <a:defRPr lang="zh-CN" sz="1400" smtClean="0">
                <a:solidFill>
                  <a:schemeClr val="tx1">
                    <a:lumMod val="75000"/>
                    <a:lumOff val="25000"/>
                  </a:schemeClr>
                </a:solidFill>
              </a:defRPr>
            </a:lvl4pPr>
            <a:lvl5pPr>
              <a:lnSpc>
                <a:spcPct val="100000"/>
              </a:lnSpc>
              <a:defRPr lang="zh-CN" sz="1400">
                <a:solidFill>
                  <a:schemeClr val="tx1">
                    <a:lumMod val="75000"/>
                    <a:lumOff val="25000"/>
                  </a:schemeClr>
                </a:solidFill>
              </a:defRPr>
            </a:lvl5pPr>
          </a:lstStyle>
          <a:p>
            <a:pPr marL="0" lvl="0" indent="0" rtl="0">
              <a:lnSpc>
                <a:spcPct val="150000"/>
              </a:lnSpc>
              <a:spcBef>
                <a:spcPts val="1000"/>
              </a:spcBef>
              <a:spcAft>
                <a:spcPts val="1200"/>
              </a:spcAft>
              <a:buNone/>
            </a:pPr>
            <a:r>
              <a:rPr lang="zh-CN" altLang="en-US"/>
              <a:t>单击此处编辑母版文本样式</a:t>
            </a:r>
          </a:p>
          <a:p>
            <a:pPr marL="0" lvl="1" indent="0" rtl="0">
              <a:lnSpc>
                <a:spcPct val="150000"/>
              </a:lnSpc>
              <a:spcBef>
                <a:spcPts val="1000"/>
              </a:spcBef>
              <a:spcAft>
                <a:spcPts val="1200"/>
              </a:spcAft>
              <a:buNone/>
            </a:pPr>
            <a:r>
              <a:rPr lang="zh-CN" altLang="en-US"/>
              <a:t>二级</a:t>
            </a:r>
          </a:p>
          <a:p>
            <a:pPr marL="0" lvl="2" indent="0" rtl="0">
              <a:lnSpc>
                <a:spcPct val="150000"/>
              </a:lnSpc>
              <a:spcBef>
                <a:spcPts val="1000"/>
              </a:spcBef>
              <a:spcAft>
                <a:spcPts val="1200"/>
              </a:spcAft>
              <a:buNone/>
            </a:pPr>
            <a:r>
              <a:rPr lang="zh-CN" altLang="en-US"/>
              <a:t>三级</a:t>
            </a:r>
          </a:p>
          <a:p>
            <a:pPr marL="0" lvl="3" indent="0" rtl="0">
              <a:lnSpc>
                <a:spcPct val="150000"/>
              </a:lnSpc>
              <a:spcBef>
                <a:spcPts val="1000"/>
              </a:spcBef>
              <a:spcAft>
                <a:spcPts val="1200"/>
              </a:spcAft>
              <a:buNone/>
            </a:pPr>
            <a:r>
              <a:rPr lang="zh-CN" altLang="en-US"/>
              <a:t>四级</a:t>
            </a:r>
          </a:p>
          <a:p>
            <a:pPr marL="0" lvl="4" indent="0" rtl="0">
              <a:lnSpc>
                <a:spcPct val="150000"/>
              </a:lnSpc>
              <a:spcBef>
                <a:spcPts val="1000"/>
              </a:spcBef>
              <a:spcAft>
                <a:spcPts val="1200"/>
              </a:spcAft>
              <a:buNone/>
            </a:pPr>
            <a:r>
              <a:rPr lang="zh-CN" altLang="en-US"/>
              <a:t>五级</a:t>
            </a:r>
            <a:endParaRPr lang="zh-CN" dirty="0"/>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t>2024/7/2</a:t>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pPr/>
              <a:t>‹#›</a:t>
            </a:fld>
            <a:endParaRPr lang="zh-CN" dirty="0"/>
          </a:p>
        </p:txBody>
      </p:sp>
      <p:cxnSp>
        <p:nvCxnSpPr>
          <p:cNvPr id="9" name="直接连接符​​(S) 8">
            <a:extLst>
              <a:ext uri="{FF2B5EF4-FFF2-40B4-BE49-F238E27FC236}">
                <a16:creationId xmlns:a16="http://schemas.microsoft.com/office/drawing/2014/main" id="{6C12209E-8E76-B442-B030-6BD76BB7563A}"/>
              </a:ext>
            </a:extLst>
          </p:cNvPr>
          <p:cNvCxnSpPr>
            <a:cxnSpLocks/>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2" name="矩形: 圆角 1">
            <a:extLst>
              <a:ext uri="{FF2B5EF4-FFF2-40B4-BE49-F238E27FC236}">
                <a16:creationId xmlns:a16="http://schemas.microsoft.com/office/drawing/2014/main" id="{03BABEE7-C465-7BC8-F815-503DED4A4048}"/>
              </a:ext>
            </a:extLst>
          </p:cNvPr>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p>
        </p:txBody>
      </p:sp>
      <p:sp>
        <p:nvSpPr>
          <p:cNvPr id="5" name="矩形: 圆角 4">
            <a:extLst>
              <a:ext uri="{FF2B5EF4-FFF2-40B4-BE49-F238E27FC236}">
                <a16:creationId xmlns:a16="http://schemas.microsoft.com/office/drawing/2014/main" id="{DDA8844C-A9F1-5AF8-AC7B-B1636131F023}"/>
              </a:ext>
            </a:extLst>
          </p:cNvPr>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p>
        </p:txBody>
      </p:sp>
      <p:sp>
        <p:nvSpPr>
          <p:cNvPr id="10" name="矩形: 圆角 9">
            <a:extLst>
              <a:ext uri="{FF2B5EF4-FFF2-40B4-BE49-F238E27FC236}">
                <a16:creationId xmlns:a16="http://schemas.microsoft.com/office/drawing/2014/main" id="{A05ACAD8-5FEE-DF55-E122-4195B5FBF3E8}"/>
              </a:ext>
            </a:extLst>
          </p:cNvPr>
          <p:cNvSpPr/>
          <p:nvPr userDrawn="1"/>
        </p:nvSpPr>
        <p:spPr>
          <a:xfrm>
            <a:off x="3781716" y="586886"/>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任务知识储备</a:t>
            </a:r>
          </a:p>
        </p:txBody>
      </p:sp>
      <p:sp>
        <p:nvSpPr>
          <p:cNvPr id="12" name="文本框 11">
            <a:extLst>
              <a:ext uri="{FF2B5EF4-FFF2-40B4-BE49-F238E27FC236}">
                <a16:creationId xmlns:a16="http://schemas.microsoft.com/office/drawing/2014/main" id="{EFABA27D-DF30-42B6-BA3A-E0AD397881AF}"/>
              </a:ext>
            </a:extLst>
          </p:cNvPr>
          <p:cNvSpPr txBox="1"/>
          <p:nvPr userDrawn="1"/>
        </p:nvSpPr>
        <p:spPr>
          <a:xfrm>
            <a:off x="7383545" y="659918"/>
            <a:ext cx="4333973" cy="369332"/>
          </a:xfrm>
          <a:prstGeom prst="rect">
            <a:avLst/>
          </a:prstGeom>
          <a:noFill/>
        </p:spPr>
        <p:txBody>
          <a:bodyPr wrap="square">
            <a:spAutoFit/>
          </a:bodyPr>
          <a:lstStyle/>
          <a:p>
            <a:r>
              <a:rPr lang="zh-CN" altLang="en-US" dirty="0">
                <a:solidFill>
                  <a:schemeClr val="accent2">
                    <a:lumMod val="75000"/>
                  </a:schemeClr>
                </a:solidFill>
                <a:latin typeface="华文隶书" panose="02010800040101010101" pitchFamily="2" charset="-122"/>
                <a:ea typeface="华文隶书" panose="02010800040101010101" pitchFamily="2" charset="-122"/>
              </a:rPr>
              <a:t>项目四：液压阀及基本回路的认知与搭建 </a:t>
            </a:r>
            <a:endParaRPr lang="zh-CN" altLang="en-US" dirty="0">
              <a:solidFill>
                <a:schemeClr val="accent2">
                  <a:lumMod val="75000"/>
                </a:schemeClr>
              </a:solidFill>
            </a:endParaRPr>
          </a:p>
        </p:txBody>
      </p:sp>
    </p:spTree>
    <p:extLst>
      <p:ext uri="{BB962C8B-B14F-4D97-AF65-F5344CB8AC3E}">
        <p14:creationId xmlns:p14="http://schemas.microsoft.com/office/powerpoint/2010/main" val="21858365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648"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444500" y="1460500"/>
            <a:ext cx="5327904" cy="3977640"/>
          </a:xfrm>
        </p:spPr>
        <p:txBody>
          <a:bodyPr vert="horz" lIns="91440" tIns="45720" rIns="91440" bIns="45720" rtlCol="0">
            <a:normAutofit/>
          </a:bodyPr>
          <a:lstStyle>
            <a:lvl1pPr>
              <a:lnSpc>
                <a:spcPct val="100000"/>
              </a:lnSpc>
              <a:defRPr lang="zh-CN" sz="1400" smtClean="0">
                <a:solidFill>
                  <a:schemeClr val="tx1">
                    <a:lumMod val="75000"/>
                    <a:lumOff val="25000"/>
                  </a:schemeClr>
                </a:solidFill>
              </a:defRPr>
            </a:lvl1pPr>
            <a:lvl2pPr>
              <a:lnSpc>
                <a:spcPct val="100000"/>
              </a:lnSpc>
              <a:defRPr lang="zh-CN" sz="1400" smtClean="0">
                <a:solidFill>
                  <a:schemeClr val="tx1">
                    <a:lumMod val="75000"/>
                    <a:lumOff val="25000"/>
                  </a:schemeClr>
                </a:solidFill>
              </a:defRPr>
            </a:lvl2pPr>
            <a:lvl3pPr>
              <a:lnSpc>
                <a:spcPct val="100000"/>
              </a:lnSpc>
              <a:defRPr lang="zh-CN" sz="1400" smtClean="0">
                <a:solidFill>
                  <a:schemeClr val="tx1">
                    <a:lumMod val="75000"/>
                    <a:lumOff val="25000"/>
                  </a:schemeClr>
                </a:solidFill>
              </a:defRPr>
            </a:lvl3pPr>
            <a:lvl4pPr>
              <a:lnSpc>
                <a:spcPct val="100000"/>
              </a:lnSpc>
              <a:defRPr lang="zh-CN" sz="1400" smtClean="0">
                <a:solidFill>
                  <a:schemeClr val="tx1">
                    <a:lumMod val="75000"/>
                    <a:lumOff val="25000"/>
                  </a:schemeClr>
                </a:solidFill>
              </a:defRPr>
            </a:lvl4pPr>
            <a:lvl5pPr>
              <a:lnSpc>
                <a:spcPct val="100000"/>
              </a:lnSpc>
              <a:defRPr lang="zh-CN" sz="1400">
                <a:solidFill>
                  <a:schemeClr val="tx1">
                    <a:lumMod val="75000"/>
                    <a:lumOff val="25000"/>
                  </a:schemeClr>
                </a:solidFill>
              </a:defRPr>
            </a:lvl5pPr>
          </a:lstStyle>
          <a:p>
            <a:pPr marL="0" lvl="0" indent="0" rtl="0">
              <a:lnSpc>
                <a:spcPct val="150000"/>
              </a:lnSpc>
              <a:spcBef>
                <a:spcPts val="1000"/>
              </a:spcBef>
              <a:spcAft>
                <a:spcPts val="1200"/>
              </a:spcAft>
              <a:buNone/>
            </a:pPr>
            <a:r>
              <a:rPr lang="zh-CN" altLang="en-US"/>
              <a:t>单击此处编辑母版文本样式</a:t>
            </a:r>
          </a:p>
          <a:p>
            <a:pPr marL="0" lvl="1" indent="0" rtl="0">
              <a:lnSpc>
                <a:spcPct val="150000"/>
              </a:lnSpc>
              <a:spcBef>
                <a:spcPts val="1000"/>
              </a:spcBef>
              <a:spcAft>
                <a:spcPts val="1200"/>
              </a:spcAft>
              <a:buNone/>
            </a:pPr>
            <a:r>
              <a:rPr lang="zh-CN" altLang="en-US"/>
              <a:t>二级</a:t>
            </a:r>
          </a:p>
          <a:p>
            <a:pPr marL="0" lvl="2" indent="0" rtl="0">
              <a:lnSpc>
                <a:spcPct val="150000"/>
              </a:lnSpc>
              <a:spcBef>
                <a:spcPts val="1000"/>
              </a:spcBef>
              <a:spcAft>
                <a:spcPts val="1200"/>
              </a:spcAft>
              <a:buNone/>
            </a:pPr>
            <a:r>
              <a:rPr lang="zh-CN" altLang="en-US"/>
              <a:t>三级</a:t>
            </a:r>
          </a:p>
          <a:p>
            <a:pPr marL="0" lvl="3" indent="0" rtl="0">
              <a:lnSpc>
                <a:spcPct val="150000"/>
              </a:lnSpc>
              <a:spcBef>
                <a:spcPts val="1000"/>
              </a:spcBef>
              <a:spcAft>
                <a:spcPts val="1200"/>
              </a:spcAft>
              <a:buNone/>
            </a:pPr>
            <a:r>
              <a:rPr lang="zh-CN" altLang="en-US"/>
              <a:t>四级</a:t>
            </a:r>
          </a:p>
          <a:p>
            <a:pPr marL="0" lvl="4" indent="0" rtl="0">
              <a:lnSpc>
                <a:spcPct val="150000"/>
              </a:lnSpc>
              <a:spcBef>
                <a:spcPts val="1000"/>
              </a:spcBef>
              <a:spcAft>
                <a:spcPts val="1200"/>
              </a:spcAft>
              <a:buNone/>
            </a:pPr>
            <a:r>
              <a:rPr lang="zh-CN" altLang="en-US"/>
              <a:t>五级</a:t>
            </a:r>
            <a:endParaRPr lang="zh-CN" dirty="0"/>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t>2024/7/2</a:t>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pPr/>
              <a:t>‹#›</a:t>
            </a:fld>
            <a:endParaRPr lang="zh-CN" dirty="0"/>
          </a:p>
        </p:txBody>
      </p:sp>
      <p:cxnSp>
        <p:nvCxnSpPr>
          <p:cNvPr id="9" name="直接连接符​​(S) 8">
            <a:extLst>
              <a:ext uri="{FF2B5EF4-FFF2-40B4-BE49-F238E27FC236}">
                <a16:creationId xmlns:a16="http://schemas.microsoft.com/office/drawing/2014/main" id="{6C12209E-8E76-B442-B030-6BD76BB7563A}"/>
              </a:ext>
            </a:extLst>
          </p:cNvPr>
          <p:cNvCxnSpPr>
            <a:cxnSpLocks/>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2" name="矩形: 圆角 1">
            <a:extLst>
              <a:ext uri="{FF2B5EF4-FFF2-40B4-BE49-F238E27FC236}">
                <a16:creationId xmlns:a16="http://schemas.microsoft.com/office/drawing/2014/main" id="{03BABEE7-C465-7BC8-F815-503DED4A4048}"/>
              </a:ext>
            </a:extLst>
          </p:cNvPr>
          <p:cNvSpPr/>
          <p:nvPr userDrawn="1"/>
        </p:nvSpPr>
        <p:spPr>
          <a:xfrm>
            <a:off x="612741" y="586887"/>
            <a:ext cx="1395168"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项目目标</a:t>
            </a:r>
          </a:p>
        </p:txBody>
      </p:sp>
      <p:sp>
        <p:nvSpPr>
          <p:cNvPr id="5" name="矩形: 圆角 4">
            <a:extLst>
              <a:ext uri="{FF2B5EF4-FFF2-40B4-BE49-F238E27FC236}">
                <a16:creationId xmlns:a16="http://schemas.microsoft.com/office/drawing/2014/main" id="{DDA8844C-A9F1-5AF8-AC7B-B1636131F023}"/>
              </a:ext>
            </a:extLst>
          </p:cNvPr>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p>
        </p:txBody>
      </p:sp>
      <p:sp>
        <p:nvSpPr>
          <p:cNvPr id="10" name="矩形: 圆角 9">
            <a:extLst>
              <a:ext uri="{FF2B5EF4-FFF2-40B4-BE49-F238E27FC236}">
                <a16:creationId xmlns:a16="http://schemas.microsoft.com/office/drawing/2014/main" id="{A05ACAD8-5FEE-DF55-E122-4195B5FBF3E8}"/>
              </a:ext>
            </a:extLst>
          </p:cNvPr>
          <p:cNvSpPr/>
          <p:nvPr userDrawn="1"/>
        </p:nvSpPr>
        <p:spPr>
          <a:xfrm>
            <a:off x="3781716" y="586886"/>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p>
        </p:txBody>
      </p:sp>
      <p:sp>
        <p:nvSpPr>
          <p:cNvPr id="12" name="文本框 11">
            <a:extLst>
              <a:ext uri="{FF2B5EF4-FFF2-40B4-BE49-F238E27FC236}">
                <a16:creationId xmlns:a16="http://schemas.microsoft.com/office/drawing/2014/main" id="{EFABA27D-DF30-42B6-BA3A-E0AD397881AF}"/>
              </a:ext>
            </a:extLst>
          </p:cNvPr>
          <p:cNvSpPr txBox="1"/>
          <p:nvPr userDrawn="1"/>
        </p:nvSpPr>
        <p:spPr>
          <a:xfrm>
            <a:off x="7383545" y="659918"/>
            <a:ext cx="4333973" cy="369332"/>
          </a:xfrm>
          <a:prstGeom prst="rect">
            <a:avLst/>
          </a:prstGeom>
          <a:noFill/>
        </p:spPr>
        <p:txBody>
          <a:bodyPr wrap="square">
            <a:spAutoFit/>
          </a:bodyPr>
          <a:lstStyle/>
          <a:p>
            <a:r>
              <a:rPr lang="zh-CN" altLang="en-US" dirty="0">
                <a:solidFill>
                  <a:schemeClr val="accent2">
                    <a:lumMod val="75000"/>
                  </a:schemeClr>
                </a:solidFill>
                <a:latin typeface="华文隶书" panose="02010800040101010101" pitchFamily="2" charset="-122"/>
                <a:ea typeface="华文隶书" panose="02010800040101010101" pitchFamily="2" charset="-122"/>
              </a:rPr>
              <a:t>项目四：液压阀及基本回路的认知与搭建 </a:t>
            </a:r>
            <a:endParaRPr lang="zh-CN" altLang="en-US" dirty="0">
              <a:solidFill>
                <a:schemeClr val="accent2">
                  <a:lumMod val="75000"/>
                </a:schemeClr>
              </a:solidFill>
            </a:endParaRPr>
          </a:p>
        </p:txBody>
      </p:sp>
    </p:spTree>
    <p:extLst>
      <p:ext uri="{BB962C8B-B14F-4D97-AF65-F5344CB8AC3E}">
        <p14:creationId xmlns:p14="http://schemas.microsoft.com/office/powerpoint/2010/main" val="284374168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648"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2">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444500" y="1460500"/>
            <a:ext cx="5327904" cy="3977640"/>
          </a:xfrm>
        </p:spPr>
        <p:txBody>
          <a:bodyPr vert="horz" lIns="91440" tIns="45720" rIns="91440" bIns="45720" rtlCol="0">
            <a:normAutofit/>
          </a:bodyPr>
          <a:lstStyle>
            <a:lvl1pPr>
              <a:lnSpc>
                <a:spcPct val="100000"/>
              </a:lnSpc>
              <a:defRPr lang="zh-CN" sz="1400" smtClean="0">
                <a:solidFill>
                  <a:schemeClr val="tx1">
                    <a:lumMod val="75000"/>
                    <a:lumOff val="25000"/>
                  </a:schemeClr>
                </a:solidFill>
              </a:defRPr>
            </a:lvl1pPr>
            <a:lvl2pPr>
              <a:lnSpc>
                <a:spcPct val="100000"/>
              </a:lnSpc>
              <a:defRPr lang="zh-CN" sz="1400" smtClean="0">
                <a:solidFill>
                  <a:schemeClr val="tx1">
                    <a:lumMod val="75000"/>
                    <a:lumOff val="25000"/>
                  </a:schemeClr>
                </a:solidFill>
              </a:defRPr>
            </a:lvl2pPr>
            <a:lvl3pPr>
              <a:lnSpc>
                <a:spcPct val="100000"/>
              </a:lnSpc>
              <a:defRPr lang="zh-CN" sz="1400" smtClean="0">
                <a:solidFill>
                  <a:schemeClr val="tx1">
                    <a:lumMod val="75000"/>
                    <a:lumOff val="25000"/>
                  </a:schemeClr>
                </a:solidFill>
              </a:defRPr>
            </a:lvl3pPr>
            <a:lvl4pPr>
              <a:lnSpc>
                <a:spcPct val="100000"/>
              </a:lnSpc>
              <a:defRPr lang="zh-CN" sz="1400" smtClean="0">
                <a:solidFill>
                  <a:schemeClr val="tx1">
                    <a:lumMod val="75000"/>
                    <a:lumOff val="25000"/>
                  </a:schemeClr>
                </a:solidFill>
              </a:defRPr>
            </a:lvl4pPr>
            <a:lvl5pPr>
              <a:lnSpc>
                <a:spcPct val="100000"/>
              </a:lnSpc>
              <a:defRPr lang="zh-CN" sz="1400">
                <a:solidFill>
                  <a:schemeClr val="tx1">
                    <a:lumMod val="75000"/>
                    <a:lumOff val="25000"/>
                  </a:schemeClr>
                </a:solidFill>
              </a:defRPr>
            </a:lvl5pPr>
          </a:lstStyle>
          <a:p>
            <a:pPr marL="0" lvl="0" indent="0" rtl="0">
              <a:lnSpc>
                <a:spcPct val="150000"/>
              </a:lnSpc>
              <a:spcBef>
                <a:spcPts val="1000"/>
              </a:spcBef>
              <a:spcAft>
                <a:spcPts val="1200"/>
              </a:spcAft>
              <a:buNone/>
            </a:pPr>
            <a:r>
              <a:rPr lang="zh-CN" altLang="en-US"/>
              <a:t>单击此处编辑母版文本样式</a:t>
            </a:r>
          </a:p>
          <a:p>
            <a:pPr marL="0" lvl="1" indent="0" rtl="0">
              <a:lnSpc>
                <a:spcPct val="150000"/>
              </a:lnSpc>
              <a:spcBef>
                <a:spcPts val="1000"/>
              </a:spcBef>
              <a:spcAft>
                <a:spcPts val="1200"/>
              </a:spcAft>
              <a:buNone/>
            </a:pPr>
            <a:r>
              <a:rPr lang="zh-CN" altLang="en-US"/>
              <a:t>二级</a:t>
            </a:r>
          </a:p>
          <a:p>
            <a:pPr marL="0" lvl="2" indent="0" rtl="0">
              <a:lnSpc>
                <a:spcPct val="150000"/>
              </a:lnSpc>
              <a:spcBef>
                <a:spcPts val="1000"/>
              </a:spcBef>
              <a:spcAft>
                <a:spcPts val="1200"/>
              </a:spcAft>
              <a:buNone/>
            </a:pPr>
            <a:r>
              <a:rPr lang="zh-CN" altLang="en-US"/>
              <a:t>三级</a:t>
            </a:r>
          </a:p>
          <a:p>
            <a:pPr marL="0" lvl="3" indent="0" rtl="0">
              <a:lnSpc>
                <a:spcPct val="150000"/>
              </a:lnSpc>
              <a:spcBef>
                <a:spcPts val="1000"/>
              </a:spcBef>
              <a:spcAft>
                <a:spcPts val="1200"/>
              </a:spcAft>
              <a:buNone/>
            </a:pPr>
            <a:r>
              <a:rPr lang="zh-CN" altLang="en-US"/>
              <a:t>四级</a:t>
            </a:r>
          </a:p>
          <a:p>
            <a:pPr marL="0" lvl="4" indent="0" rtl="0">
              <a:lnSpc>
                <a:spcPct val="150000"/>
              </a:lnSpc>
              <a:spcBef>
                <a:spcPts val="1000"/>
              </a:spcBef>
              <a:spcAft>
                <a:spcPts val="1200"/>
              </a:spcAft>
              <a:buNone/>
            </a:pPr>
            <a:r>
              <a:rPr lang="zh-CN" altLang="en-US"/>
              <a:t>五级</a:t>
            </a:r>
            <a:endParaRPr lang="zh-CN" dirty="0"/>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t>2024/7/2</a:t>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pPr/>
              <a:t>‹#›</a:t>
            </a:fld>
            <a:endParaRPr lang="zh-CN" dirty="0"/>
          </a:p>
        </p:txBody>
      </p:sp>
      <p:cxnSp>
        <p:nvCxnSpPr>
          <p:cNvPr id="9" name="直接连接符​​(S) 8">
            <a:extLst>
              <a:ext uri="{FF2B5EF4-FFF2-40B4-BE49-F238E27FC236}">
                <a16:creationId xmlns:a16="http://schemas.microsoft.com/office/drawing/2014/main" id="{6C12209E-8E76-B442-B030-6BD76BB7563A}"/>
              </a:ext>
            </a:extLst>
          </p:cNvPr>
          <p:cNvCxnSpPr>
            <a:cxnSpLocks/>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5" name="矩形: 圆角 4">
            <a:extLst>
              <a:ext uri="{FF2B5EF4-FFF2-40B4-BE49-F238E27FC236}">
                <a16:creationId xmlns:a16="http://schemas.microsoft.com/office/drawing/2014/main" id="{DDA8844C-A9F1-5AF8-AC7B-B1636131F023}"/>
              </a:ext>
            </a:extLst>
          </p:cNvPr>
          <p:cNvSpPr/>
          <p:nvPr userDrawn="1"/>
        </p:nvSpPr>
        <p:spPr>
          <a:xfrm>
            <a:off x="2084893" y="586887"/>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p>
        </p:txBody>
      </p:sp>
      <p:sp>
        <p:nvSpPr>
          <p:cNvPr id="10" name="矩形: 圆角 9">
            <a:extLst>
              <a:ext uri="{FF2B5EF4-FFF2-40B4-BE49-F238E27FC236}">
                <a16:creationId xmlns:a16="http://schemas.microsoft.com/office/drawing/2014/main" id="{A05ACAD8-5FEE-DF55-E122-4195B5FBF3E8}"/>
              </a:ext>
            </a:extLst>
          </p:cNvPr>
          <p:cNvSpPr/>
          <p:nvPr userDrawn="1"/>
        </p:nvSpPr>
        <p:spPr>
          <a:xfrm>
            <a:off x="3781716" y="586886"/>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p>
        </p:txBody>
      </p:sp>
      <p:sp>
        <p:nvSpPr>
          <p:cNvPr id="12" name="文本框 11">
            <a:extLst>
              <a:ext uri="{FF2B5EF4-FFF2-40B4-BE49-F238E27FC236}">
                <a16:creationId xmlns:a16="http://schemas.microsoft.com/office/drawing/2014/main" id="{EFABA27D-DF30-42B6-BA3A-E0AD397881AF}"/>
              </a:ext>
            </a:extLst>
          </p:cNvPr>
          <p:cNvSpPr txBox="1"/>
          <p:nvPr userDrawn="1"/>
        </p:nvSpPr>
        <p:spPr>
          <a:xfrm>
            <a:off x="7383545" y="659918"/>
            <a:ext cx="4333973" cy="369332"/>
          </a:xfrm>
          <a:prstGeom prst="rect">
            <a:avLst/>
          </a:prstGeom>
          <a:noFill/>
        </p:spPr>
        <p:txBody>
          <a:bodyPr wrap="square">
            <a:spAutoFit/>
          </a:bodyPr>
          <a:lstStyle/>
          <a:p>
            <a:r>
              <a:rPr lang="zh-CN" altLang="en-US" dirty="0">
                <a:solidFill>
                  <a:schemeClr val="accent2">
                    <a:lumMod val="75000"/>
                  </a:schemeClr>
                </a:solidFill>
                <a:latin typeface="华文隶书" panose="02010800040101010101" pitchFamily="2" charset="-122"/>
                <a:ea typeface="华文隶书" panose="02010800040101010101" pitchFamily="2" charset="-122"/>
              </a:rPr>
              <a:t>项目四：液压阀及基本回路的认知与搭建 </a:t>
            </a:r>
            <a:endParaRPr lang="zh-CN" altLang="en-US" dirty="0">
              <a:solidFill>
                <a:schemeClr val="accent2">
                  <a:lumMod val="75000"/>
                </a:schemeClr>
              </a:solidFill>
            </a:endParaRPr>
          </a:p>
        </p:txBody>
      </p:sp>
      <p:sp>
        <p:nvSpPr>
          <p:cNvPr id="4" name="矩形: 圆角 3">
            <a:extLst>
              <a:ext uri="{FF2B5EF4-FFF2-40B4-BE49-F238E27FC236}">
                <a16:creationId xmlns:a16="http://schemas.microsoft.com/office/drawing/2014/main" id="{B3FC6291-28C7-053D-DD25-3E41BD307F07}"/>
              </a:ext>
            </a:extLst>
          </p:cNvPr>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p>
        </p:txBody>
      </p:sp>
    </p:spTree>
    <p:extLst>
      <p:ext uri="{BB962C8B-B14F-4D97-AF65-F5344CB8AC3E}">
        <p14:creationId xmlns:p14="http://schemas.microsoft.com/office/powerpoint/2010/main" val="83493004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64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444500" y="1460500"/>
            <a:ext cx="5327904" cy="3977640"/>
          </a:xfrm>
        </p:spPr>
        <p:txBody>
          <a:bodyPr vert="horz" lIns="91440" tIns="45720" rIns="91440" bIns="45720" rtlCol="0">
            <a:normAutofit/>
          </a:bodyPr>
          <a:lstStyle>
            <a:lvl1pPr>
              <a:lnSpc>
                <a:spcPct val="100000"/>
              </a:lnSpc>
              <a:defRPr lang="zh-CN" sz="1400" smtClean="0">
                <a:solidFill>
                  <a:schemeClr val="tx1">
                    <a:lumMod val="75000"/>
                    <a:lumOff val="25000"/>
                  </a:schemeClr>
                </a:solidFill>
              </a:defRPr>
            </a:lvl1pPr>
            <a:lvl2pPr>
              <a:lnSpc>
                <a:spcPct val="100000"/>
              </a:lnSpc>
              <a:defRPr lang="zh-CN" sz="1400" smtClean="0">
                <a:solidFill>
                  <a:schemeClr val="tx1">
                    <a:lumMod val="75000"/>
                    <a:lumOff val="25000"/>
                  </a:schemeClr>
                </a:solidFill>
              </a:defRPr>
            </a:lvl2pPr>
            <a:lvl3pPr>
              <a:lnSpc>
                <a:spcPct val="100000"/>
              </a:lnSpc>
              <a:defRPr lang="zh-CN" sz="1400" smtClean="0">
                <a:solidFill>
                  <a:schemeClr val="tx1">
                    <a:lumMod val="75000"/>
                    <a:lumOff val="25000"/>
                  </a:schemeClr>
                </a:solidFill>
              </a:defRPr>
            </a:lvl3pPr>
            <a:lvl4pPr>
              <a:lnSpc>
                <a:spcPct val="100000"/>
              </a:lnSpc>
              <a:defRPr lang="zh-CN" sz="1400" smtClean="0">
                <a:solidFill>
                  <a:schemeClr val="tx1">
                    <a:lumMod val="75000"/>
                    <a:lumOff val="25000"/>
                  </a:schemeClr>
                </a:solidFill>
              </a:defRPr>
            </a:lvl4pPr>
            <a:lvl5pPr>
              <a:lnSpc>
                <a:spcPct val="100000"/>
              </a:lnSpc>
              <a:defRPr lang="zh-CN" sz="1400">
                <a:solidFill>
                  <a:schemeClr val="tx1">
                    <a:lumMod val="75000"/>
                    <a:lumOff val="25000"/>
                  </a:schemeClr>
                </a:solidFill>
              </a:defRPr>
            </a:lvl5pPr>
          </a:lstStyle>
          <a:p>
            <a:pPr marL="0" lvl="0" indent="0" rtl="0">
              <a:lnSpc>
                <a:spcPct val="150000"/>
              </a:lnSpc>
              <a:spcBef>
                <a:spcPts val="1000"/>
              </a:spcBef>
              <a:spcAft>
                <a:spcPts val="1200"/>
              </a:spcAft>
              <a:buNone/>
            </a:pPr>
            <a:r>
              <a:rPr lang="zh-CN" altLang="en-US"/>
              <a:t>单击此处编辑母版文本样式</a:t>
            </a:r>
          </a:p>
          <a:p>
            <a:pPr marL="0" lvl="1" indent="0" rtl="0">
              <a:lnSpc>
                <a:spcPct val="150000"/>
              </a:lnSpc>
              <a:spcBef>
                <a:spcPts val="1000"/>
              </a:spcBef>
              <a:spcAft>
                <a:spcPts val="1200"/>
              </a:spcAft>
              <a:buNone/>
            </a:pPr>
            <a:r>
              <a:rPr lang="zh-CN" altLang="en-US"/>
              <a:t>二级</a:t>
            </a:r>
          </a:p>
          <a:p>
            <a:pPr marL="0" lvl="2" indent="0" rtl="0">
              <a:lnSpc>
                <a:spcPct val="150000"/>
              </a:lnSpc>
              <a:spcBef>
                <a:spcPts val="1000"/>
              </a:spcBef>
              <a:spcAft>
                <a:spcPts val="1200"/>
              </a:spcAft>
              <a:buNone/>
            </a:pPr>
            <a:r>
              <a:rPr lang="zh-CN" altLang="en-US"/>
              <a:t>三级</a:t>
            </a:r>
          </a:p>
          <a:p>
            <a:pPr marL="0" lvl="3" indent="0" rtl="0">
              <a:lnSpc>
                <a:spcPct val="150000"/>
              </a:lnSpc>
              <a:spcBef>
                <a:spcPts val="1000"/>
              </a:spcBef>
              <a:spcAft>
                <a:spcPts val="1200"/>
              </a:spcAft>
              <a:buNone/>
            </a:pPr>
            <a:r>
              <a:rPr lang="zh-CN" altLang="en-US"/>
              <a:t>四级</a:t>
            </a:r>
          </a:p>
          <a:p>
            <a:pPr marL="0" lvl="4" indent="0" rtl="0">
              <a:lnSpc>
                <a:spcPct val="150000"/>
              </a:lnSpc>
              <a:spcBef>
                <a:spcPts val="1000"/>
              </a:spcBef>
              <a:spcAft>
                <a:spcPts val="1200"/>
              </a:spcAft>
              <a:buNone/>
            </a:pPr>
            <a:r>
              <a:rPr lang="zh-CN" altLang="en-US"/>
              <a:t>五级</a:t>
            </a:r>
            <a:endParaRPr lang="zh-CN" dirty="0"/>
          </a:p>
        </p:txBody>
      </p:sp>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t>2024/7/2</a:t>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pPr/>
              <a:t>‹#›</a:t>
            </a:fld>
            <a:endParaRPr lang="zh-CN" dirty="0"/>
          </a:p>
        </p:txBody>
      </p:sp>
      <p:cxnSp>
        <p:nvCxnSpPr>
          <p:cNvPr id="9" name="直接连接符​​(S) 8">
            <a:extLst>
              <a:ext uri="{FF2B5EF4-FFF2-40B4-BE49-F238E27FC236}">
                <a16:creationId xmlns:a16="http://schemas.microsoft.com/office/drawing/2014/main" id="{6C12209E-8E76-B442-B030-6BD76BB7563A}"/>
              </a:ext>
            </a:extLst>
          </p:cNvPr>
          <p:cNvCxnSpPr>
            <a:cxnSpLocks/>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a:extLst>
              <a:ext uri="{FF2B5EF4-FFF2-40B4-BE49-F238E27FC236}">
                <a16:creationId xmlns:a16="http://schemas.microsoft.com/office/drawing/2014/main" id="{A05ACAD8-5FEE-DF55-E122-4195B5FBF3E8}"/>
              </a:ext>
            </a:extLst>
          </p:cNvPr>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p>
        </p:txBody>
      </p:sp>
      <p:sp>
        <p:nvSpPr>
          <p:cNvPr id="12" name="文本框 11">
            <a:extLst>
              <a:ext uri="{FF2B5EF4-FFF2-40B4-BE49-F238E27FC236}">
                <a16:creationId xmlns:a16="http://schemas.microsoft.com/office/drawing/2014/main" id="{EFABA27D-DF30-42B6-BA3A-E0AD397881AF}"/>
              </a:ext>
            </a:extLst>
          </p:cNvPr>
          <p:cNvSpPr txBox="1"/>
          <p:nvPr userDrawn="1"/>
        </p:nvSpPr>
        <p:spPr>
          <a:xfrm>
            <a:off x="7383545" y="659918"/>
            <a:ext cx="4333973" cy="369332"/>
          </a:xfrm>
          <a:prstGeom prst="rect">
            <a:avLst/>
          </a:prstGeom>
          <a:noFill/>
        </p:spPr>
        <p:txBody>
          <a:bodyPr wrap="square">
            <a:spAutoFit/>
          </a:bodyPr>
          <a:lstStyle/>
          <a:p>
            <a:r>
              <a:rPr lang="zh-CN" altLang="en-US" dirty="0">
                <a:solidFill>
                  <a:schemeClr val="accent2">
                    <a:lumMod val="75000"/>
                  </a:schemeClr>
                </a:solidFill>
                <a:latin typeface="华文隶书" panose="02010800040101010101" pitchFamily="2" charset="-122"/>
                <a:ea typeface="华文隶书" panose="02010800040101010101" pitchFamily="2" charset="-122"/>
              </a:rPr>
              <a:t>项目四：液压阀及基本回路的认知与搭建 </a:t>
            </a:r>
            <a:endParaRPr lang="zh-CN" altLang="en-US" dirty="0">
              <a:solidFill>
                <a:schemeClr val="accent2">
                  <a:lumMod val="75000"/>
                </a:schemeClr>
              </a:solidFill>
            </a:endParaRPr>
          </a:p>
        </p:txBody>
      </p:sp>
      <p:sp>
        <p:nvSpPr>
          <p:cNvPr id="4" name="矩形: 圆角 3">
            <a:extLst>
              <a:ext uri="{FF2B5EF4-FFF2-40B4-BE49-F238E27FC236}">
                <a16:creationId xmlns:a16="http://schemas.microsoft.com/office/drawing/2014/main" id="{B3FC6291-28C7-053D-DD25-3E41BD307F07}"/>
              </a:ext>
            </a:extLst>
          </p:cNvPr>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p>
        </p:txBody>
      </p:sp>
      <p:sp>
        <p:nvSpPr>
          <p:cNvPr id="2" name="矩形: 圆角 1">
            <a:extLst>
              <a:ext uri="{FF2B5EF4-FFF2-40B4-BE49-F238E27FC236}">
                <a16:creationId xmlns:a16="http://schemas.microsoft.com/office/drawing/2014/main" id="{D96F4DB2-254A-799C-3E8F-255F127FCFA7}"/>
              </a:ext>
            </a:extLst>
          </p:cNvPr>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p>
        </p:txBody>
      </p:sp>
    </p:spTree>
    <p:extLst>
      <p:ext uri="{BB962C8B-B14F-4D97-AF65-F5344CB8AC3E}">
        <p14:creationId xmlns:p14="http://schemas.microsoft.com/office/powerpoint/2010/main" val="33449326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648"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t>2024/7/2</a:t>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pPr/>
              <a:t>‹#›</a:t>
            </a:fld>
            <a:endParaRPr lang="zh-CN" dirty="0"/>
          </a:p>
        </p:txBody>
      </p:sp>
      <p:cxnSp>
        <p:nvCxnSpPr>
          <p:cNvPr id="9" name="直接连接符​​(S) 8">
            <a:extLst>
              <a:ext uri="{FF2B5EF4-FFF2-40B4-BE49-F238E27FC236}">
                <a16:creationId xmlns:a16="http://schemas.microsoft.com/office/drawing/2014/main" id="{6C12209E-8E76-B442-B030-6BD76BB7563A}"/>
              </a:ext>
            </a:extLst>
          </p:cNvPr>
          <p:cNvCxnSpPr>
            <a:cxnSpLocks/>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a:extLst>
              <a:ext uri="{FF2B5EF4-FFF2-40B4-BE49-F238E27FC236}">
                <a16:creationId xmlns:a16="http://schemas.microsoft.com/office/drawing/2014/main" id="{A05ACAD8-5FEE-DF55-E122-4195B5FBF3E8}"/>
              </a:ext>
            </a:extLst>
          </p:cNvPr>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p>
        </p:txBody>
      </p:sp>
      <p:sp>
        <p:nvSpPr>
          <p:cNvPr id="12" name="文本框 11">
            <a:extLst>
              <a:ext uri="{FF2B5EF4-FFF2-40B4-BE49-F238E27FC236}">
                <a16:creationId xmlns:a16="http://schemas.microsoft.com/office/drawing/2014/main" id="{EFABA27D-DF30-42B6-BA3A-E0AD397881AF}"/>
              </a:ext>
            </a:extLst>
          </p:cNvPr>
          <p:cNvSpPr txBox="1"/>
          <p:nvPr userDrawn="1"/>
        </p:nvSpPr>
        <p:spPr>
          <a:xfrm>
            <a:off x="7383545" y="659918"/>
            <a:ext cx="4333973"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：挖掘机手臂控制回路的搭建</a:t>
            </a:r>
            <a:endParaRPr lang="zh-CN" altLang="en-US" sz="2000" b="1" dirty="0">
              <a:solidFill>
                <a:schemeClr val="accent1">
                  <a:lumMod val="50000"/>
                </a:schemeClr>
              </a:solidFill>
            </a:endParaRPr>
          </a:p>
        </p:txBody>
      </p:sp>
      <p:sp>
        <p:nvSpPr>
          <p:cNvPr id="4" name="矩形: 圆角 3">
            <a:extLst>
              <a:ext uri="{FF2B5EF4-FFF2-40B4-BE49-F238E27FC236}">
                <a16:creationId xmlns:a16="http://schemas.microsoft.com/office/drawing/2014/main" id="{B3FC6291-28C7-053D-DD25-3E41BD307F07}"/>
              </a:ext>
            </a:extLst>
          </p:cNvPr>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p>
        </p:txBody>
      </p:sp>
      <p:sp>
        <p:nvSpPr>
          <p:cNvPr id="2" name="矩形: 圆角 1">
            <a:extLst>
              <a:ext uri="{FF2B5EF4-FFF2-40B4-BE49-F238E27FC236}">
                <a16:creationId xmlns:a16="http://schemas.microsoft.com/office/drawing/2014/main" id="{D96F4DB2-254A-799C-3E8F-255F127FCFA7}"/>
              </a:ext>
            </a:extLst>
          </p:cNvPr>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p>
        </p:txBody>
      </p:sp>
      <p:sp>
        <p:nvSpPr>
          <p:cNvPr id="13" name="箭头: 五边形 12">
            <a:extLst>
              <a:ext uri="{FF2B5EF4-FFF2-40B4-BE49-F238E27FC236}">
                <a16:creationId xmlns:a16="http://schemas.microsoft.com/office/drawing/2014/main" id="{6AB81D90-6800-A005-FCF4-CBC71773ABC9}"/>
              </a:ext>
            </a:extLst>
          </p:cNvPr>
          <p:cNvSpPr/>
          <p:nvPr userDrawn="1"/>
        </p:nvSpPr>
        <p:spPr>
          <a:xfrm>
            <a:off x="-1" y="244220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p>
        </p:txBody>
      </p:sp>
      <p:sp>
        <p:nvSpPr>
          <p:cNvPr id="15" name="箭头: 五边形 14">
            <a:extLst>
              <a:ext uri="{FF2B5EF4-FFF2-40B4-BE49-F238E27FC236}">
                <a16:creationId xmlns:a16="http://schemas.microsoft.com/office/drawing/2014/main" id="{B8EB7E84-1668-A2F4-DE64-9215F92C1F94}"/>
              </a:ext>
            </a:extLst>
          </p:cNvPr>
          <p:cNvSpPr/>
          <p:nvPr userDrawn="1"/>
        </p:nvSpPr>
        <p:spPr>
          <a:xfrm>
            <a:off x="0" y="3121660"/>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p>
        </p:txBody>
      </p:sp>
      <p:sp>
        <p:nvSpPr>
          <p:cNvPr id="16" name="箭头: 五边形 15">
            <a:extLst>
              <a:ext uri="{FF2B5EF4-FFF2-40B4-BE49-F238E27FC236}">
                <a16:creationId xmlns:a16="http://schemas.microsoft.com/office/drawing/2014/main" id="{FF987D71-EF46-2E83-3A3D-AB2F0F315548}"/>
              </a:ext>
            </a:extLst>
          </p:cNvPr>
          <p:cNvSpPr/>
          <p:nvPr userDrawn="1"/>
        </p:nvSpPr>
        <p:spPr>
          <a:xfrm>
            <a:off x="0" y="3801113"/>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p>
        </p:txBody>
      </p:sp>
      <p:sp>
        <p:nvSpPr>
          <p:cNvPr id="17" name="箭头: 五边形 16">
            <a:extLst>
              <a:ext uri="{FF2B5EF4-FFF2-40B4-BE49-F238E27FC236}">
                <a16:creationId xmlns:a16="http://schemas.microsoft.com/office/drawing/2014/main" id="{D65EB847-E4C7-0AC0-27DF-7F000BEF1CF0}"/>
              </a:ext>
            </a:extLst>
          </p:cNvPr>
          <p:cNvSpPr/>
          <p:nvPr userDrawn="1"/>
        </p:nvSpPr>
        <p:spPr>
          <a:xfrm>
            <a:off x="-6383" y="4497767"/>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p>
        </p:txBody>
      </p:sp>
      <p:sp>
        <p:nvSpPr>
          <p:cNvPr id="11" name="箭头: 五边形 10">
            <a:extLst>
              <a:ext uri="{FF2B5EF4-FFF2-40B4-BE49-F238E27FC236}">
                <a16:creationId xmlns:a16="http://schemas.microsoft.com/office/drawing/2014/main" id="{527E43B9-FEAE-3C41-2510-E0E4D283D13A}"/>
              </a:ext>
            </a:extLst>
          </p:cNvPr>
          <p:cNvSpPr/>
          <p:nvPr userDrawn="1"/>
        </p:nvSpPr>
        <p:spPr>
          <a:xfrm>
            <a:off x="0" y="1781172"/>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任务导读</a:t>
            </a:r>
          </a:p>
        </p:txBody>
      </p:sp>
    </p:spTree>
    <p:extLst>
      <p:ext uri="{BB962C8B-B14F-4D97-AF65-F5344CB8AC3E}">
        <p14:creationId xmlns:p14="http://schemas.microsoft.com/office/powerpoint/2010/main" val="36298561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648"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任务2.1">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t>2024/7/2</a:t>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pPr/>
              <a:t>‹#›</a:t>
            </a:fld>
            <a:endParaRPr lang="zh-CN" dirty="0"/>
          </a:p>
        </p:txBody>
      </p:sp>
      <p:cxnSp>
        <p:nvCxnSpPr>
          <p:cNvPr id="9" name="直接连接符​​(S) 8">
            <a:extLst>
              <a:ext uri="{FF2B5EF4-FFF2-40B4-BE49-F238E27FC236}">
                <a16:creationId xmlns:a16="http://schemas.microsoft.com/office/drawing/2014/main" id="{6C12209E-8E76-B442-B030-6BD76BB7563A}"/>
              </a:ext>
            </a:extLst>
          </p:cNvPr>
          <p:cNvCxnSpPr>
            <a:cxnSpLocks/>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a:extLst>
              <a:ext uri="{FF2B5EF4-FFF2-40B4-BE49-F238E27FC236}">
                <a16:creationId xmlns:a16="http://schemas.microsoft.com/office/drawing/2014/main" id="{A05ACAD8-5FEE-DF55-E122-4195B5FBF3E8}"/>
              </a:ext>
            </a:extLst>
          </p:cNvPr>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p>
        </p:txBody>
      </p:sp>
      <p:sp>
        <p:nvSpPr>
          <p:cNvPr id="12" name="文本框 11">
            <a:extLst>
              <a:ext uri="{FF2B5EF4-FFF2-40B4-BE49-F238E27FC236}">
                <a16:creationId xmlns:a16="http://schemas.microsoft.com/office/drawing/2014/main" id="{EFABA27D-DF30-42B6-BA3A-E0AD397881AF}"/>
              </a:ext>
            </a:extLst>
          </p:cNvPr>
          <p:cNvSpPr txBox="1"/>
          <p:nvPr userDrawn="1"/>
        </p:nvSpPr>
        <p:spPr>
          <a:xfrm>
            <a:off x="7067551" y="659918"/>
            <a:ext cx="4649968"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：汽车起重机支腿锁紧回路的搭建</a:t>
            </a:r>
            <a:endParaRPr lang="zh-CN" altLang="en-US" sz="2000" b="1" dirty="0">
              <a:solidFill>
                <a:schemeClr val="accent1">
                  <a:lumMod val="50000"/>
                </a:schemeClr>
              </a:solidFill>
            </a:endParaRPr>
          </a:p>
        </p:txBody>
      </p:sp>
      <p:sp>
        <p:nvSpPr>
          <p:cNvPr id="4" name="矩形: 圆角 3">
            <a:extLst>
              <a:ext uri="{FF2B5EF4-FFF2-40B4-BE49-F238E27FC236}">
                <a16:creationId xmlns:a16="http://schemas.microsoft.com/office/drawing/2014/main" id="{B3FC6291-28C7-053D-DD25-3E41BD307F07}"/>
              </a:ext>
            </a:extLst>
          </p:cNvPr>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p>
        </p:txBody>
      </p:sp>
      <p:sp>
        <p:nvSpPr>
          <p:cNvPr id="2" name="矩形: 圆角 1">
            <a:extLst>
              <a:ext uri="{FF2B5EF4-FFF2-40B4-BE49-F238E27FC236}">
                <a16:creationId xmlns:a16="http://schemas.microsoft.com/office/drawing/2014/main" id="{D96F4DB2-254A-799C-3E8F-255F127FCFA7}"/>
              </a:ext>
            </a:extLst>
          </p:cNvPr>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p>
        </p:txBody>
      </p:sp>
      <p:sp>
        <p:nvSpPr>
          <p:cNvPr id="13" name="箭头: 五边形 12">
            <a:extLst>
              <a:ext uri="{FF2B5EF4-FFF2-40B4-BE49-F238E27FC236}">
                <a16:creationId xmlns:a16="http://schemas.microsoft.com/office/drawing/2014/main" id="{6AB81D90-6800-A005-FCF4-CBC71773ABC9}"/>
              </a:ext>
            </a:extLst>
          </p:cNvPr>
          <p:cNvSpPr/>
          <p:nvPr userDrawn="1"/>
        </p:nvSpPr>
        <p:spPr>
          <a:xfrm>
            <a:off x="-1" y="244220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p>
        </p:txBody>
      </p:sp>
      <p:sp>
        <p:nvSpPr>
          <p:cNvPr id="15" name="箭头: 五边形 14">
            <a:extLst>
              <a:ext uri="{FF2B5EF4-FFF2-40B4-BE49-F238E27FC236}">
                <a16:creationId xmlns:a16="http://schemas.microsoft.com/office/drawing/2014/main" id="{B8EB7E84-1668-A2F4-DE64-9215F92C1F94}"/>
              </a:ext>
            </a:extLst>
          </p:cNvPr>
          <p:cNvSpPr/>
          <p:nvPr userDrawn="1"/>
        </p:nvSpPr>
        <p:spPr>
          <a:xfrm>
            <a:off x="0" y="3133405"/>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p>
        </p:txBody>
      </p:sp>
      <p:sp>
        <p:nvSpPr>
          <p:cNvPr id="16" name="箭头: 五边形 15">
            <a:extLst>
              <a:ext uri="{FF2B5EF4-FFF2-40B4-BE49-F238E27FC236}">
                <a16:creationId xmlns:a16="http://schemas.microsoft.com/office/drawing/2014/main" id="{FF987D71-EF46-2E83-3A3D-AB2F0F315548}"/>
              </a:ext>
            </a:extLst>
          </p:cNvPr>
          <p:cNvSpPr/>
          <p:nvPr userDrawn="1"/>
        </p:nvSpPr>
        <p:spPr>
          <a:xfrm>
            <a:off x="0" y="3841588"/>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p>
        </p:txBody>
      </p:sp>
      <p:sp>
        <p:nvSpPr>
          <p:cNvPr id="17" name="箭头: 五边形 16">
            <a:extLst>
              <a:ext uri="{FF2B5EF4-FFF2-40B4-BE49-F238E27FC236}">
                <a16:creationId xmlns:a16="http://schemas.microsoft.com/office/drawing/2014/main" id="{D65EB847-E4C7-0AC0-27DF-7F000BEF1CF0}"/>
              </a:ext>
            </a:extLst>
          </p:cNvPr>
          <p:cNvSpPr/>
          <p:nvPr userDrawn="1"/>
        </p:nvSpPr>
        <p:spPr>
          <a:xfrm>
            <a:off x="-6383" y="4521041"/>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p>
        </p:txBody>
      </p:sp>
      <p:sp>
        <p:nvSpPr>
          <p:cNvPr id="11" name="箭头: 五边形 10">
            <a:extLst>
              <a:ext uri="{FF2B5EF4-FFF2-40B4-BE49-F238E27FC236}">
                <a16:creationId xmlns:a16="http://schemas.microsoft.com/office/drawing/2014/main" id="{527E43B9-FEAE-3C41-2510-E0E4D283D13A}"/>
              </a:ext>
            </a:extLst>
          </p:cNvPr>
          <p:cNvSpPr/>
          <p:nvPr userDrawn="1"/>
        </p:nvSpPr>
        <p:spPr>
          <a:xfrm>
            <a:off x="0" y="1781172"/>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任务导读</a:t>
            </a:r>
          </a:p>
        </p:txBody>
      </p:sp>
    </p:spTree>
    <p:extLst>
      <p:ext uri="{BB962C8B-B14F-4D97-AF65-F5344CB8AC3E}">
        <p14:creationId xmlns:p14="http://schemas.microsoft.com/office/powerpoint/2010/main" val="81894088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648"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t>2024/7/2</a:t>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pPr/>
              <a:t>‹#›</a:t>
            </a:fld>
            <a:endParaRPr lang="zh-CN" dirty="0"/>
          </a:p>
        </p:txBody>
      </p:sp>
      <p:cxnSp>
        <p:nvCxnSpPr>
          <p:cNvPr id="9" name="直接连接符​​(S) 8">
            <a:extLst>
              <a:ext uri="{FF2B5EF4-FFF2-40B4-BE49-F238E27FC236}">
                <a16:creationId xmlns:a16="http://schemas.microsoft.com/office/drawing/2014/main" id="{6C12209E-8E76-B442-B030-6BD76BB7563A}"/>
              </a:ext>
            </a:extLst>
          </p:cNvPr>
          <p:cNvCxnSpPr>
            <a:cxnSpLocks/>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a:extLst>
              <a:ext uri="{FF2B5EF4-FFF2-40B4-BE49-F238E27FC236}">
                <a16:creationId xmlns:a16="http://schemas.microsoft.com/office/drawing/2014/main" id="{A05ACAD8-5FEE-DF55-E122-4195B5FBF3E8}"/>
              </a:ext>
            </a:extLst>
          </p:cNvPr>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p>
        </p:txBody>
      </p:sp>
      <p:sp>
        <p:nvSpPr>
          <p:cNvPr id="12" name="文本框 11">
            <a:extLst>
              <a:ext uri="{FF2B5EF4-FFF2-40B4-BE49-F238E27FC236}">
                <a16:creationId xmlns:a16="http://schemas.microsoft.com/office/drawing/2014/main" id="{EFABA27D-DF30-42B6-BA3A-E0AD397881AF}"/>
              </a:ext>
            </a:extLst>
          </p:cNvPr>
          <p:cNvSpPr txBox="1"/>
          <p:nvPr userDrawn="1"/>
        </p:nvSpPr>
        <p:spPr>
          <a:xfrm>
            <a:off x="7383545" y="659918"/>
            <a:ext cx="4333973"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：挖掘机手臂控制回路的搭建</a:t>
            </a:r>
            <a:endParaRPr lang="zh-CN" altLang="en-US" sz="2000" b="1" dirty="0">
              <a:solidFill>
                <a:schemeClr val="accent1">
                  <a:lumMod val="50000"/>
                </a:schemeClr>
              </a:solidFill>
            </a:endParaRPr>
          </a:p>
        </p:txBody>
      </p:sp>
      <p:sp>
        <p:nvSpPr>
          <p:cNvPr id="4" name="矩形: 圆角 3">
            <a:extLst>
              <a:ext uri="{FF2B5EF4-FFF2-40B4-BE49-F238E27FC236}">
                <a16:creationId xmlns:a16="http://schemas.microsoft.com/office/drawing/2014/main" id="{B3FC6291-28C7-053D-DD25-3E41BD307F07}"/>
              </a:ext>
            </a:extLst>
          </p:cNvPr>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p>
        </p:txBody>
      </p:sp>
      <p:sp>
        <p:nvSpPr>
          <p:cNvPr id="2" name="矩形: 圆角 1">
            <a:extLst>
              <a:ext uri="{FF2B5EF4-FFF2-40B4-BE49-F238E27FC236}">
                <a16:creationId xmlns:a16="http://schemas.microsoft.com/office/drawing/2014/main" id="{D96F4DB2-254A-799C-3E8F-255F127FCFA7}"/>
              </a:ext>
            </a:extLst>
          </p:cNvPr>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p>
        </p:txBody>
      </p:sp>
      <p:sp>
        <p:nvSpPr>
          <p:cNvPr id="13" name="箭头: 五边形 12">
            <a:extLst>
              <a:ext uri="{FF2B5EF4-FFF2-40B4-BE49-F238E27FC236}">
                <a16:creationId xmlns:a16="http://schemas.microsoft.com/office/drawing/2014/main" id="{6AB81D90-6800-A005-FCF4-CBC71773ABC9}"/>
              </a:ext>
            </a:extLst>
          </p:cNvPr>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p>
        </p:txBody>
      </p:sp>
      <p:sp>
        <p:nvSpPr>
          <p:cNvPr id="15" name="箭头: 五边形 14">
            <a:extLst>
              <a:ext uri="{FF2B5EF4-FFF2-40B4-BE49-F238E27FC236}">
                <a16:creationId xmlns:a16="http://schemas.microsoft.com/office/drawing/2014/main" id="{B8EB7E84-1668-A2F4-DE64-9215F92C1F94}"/>
              </a:ext>
            </a:extLst>
          </p:cNvPr>
          <p:cNvSpPr/>
          <p:nvPr userDrawn="1"/>
        </p:nvSpPr>
        <p:spPr>
          <a:xfrm>
            <a:off x="-6383" y="3134684"/>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p>
        </p:txBody>
      </p:sp>
      <p:sp>
        <p:nvSpPr>
          <p:cNvPr id="16" name="箭头: 五边形 15">
            <a:extLst>
              <a:ext uri="{FF2B5EF4-FFF2-40B4-BE49-F238E27FC236}">
                <a16:creationId xmlns:a16="http://schemas.microsoft.com/office/drawing/2014/main" id="{FF987D71-EF46-2E83-3A3D-AB2F0F315548}"/>
              </a:ext>
            </a:extLst>
          </p:cNvPr>
          <p:cNvSpPr/>
          <p:nvPr userDrawn="1"/>
        </p:nvSpPr>
        <p:spPr>
          <a:xfrm>
            <a:off x="0" y="3830190"/>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p>
        </p:txBody>
      </p:sp>
      <p:sp>
        <p:nvSpPr>
          <p:cNvPr id="17" name="箭头: 五边形 16">
            <a:extLst>
              <a:ext uri="{FF2B5EF4-FFF2-40B4-BE49-F238E27FC236}">
                <a16:creationId xmlns:a16="http://schemas.microsoft.com/office/drawing/2014/main" id="{D65EB847-E4C7-0AC0-27DF-7F000BEF1CF0}"/>
              </a:ext>
            </a:extLst>
          </p:cNvPr>
          <p:cNvSpPr/>
          <p:nvPr userDrawn="1"/>
        </p:nvSpPr>
        <p:spPr>
          <a:xfrm>
            <a:off x="0" y="4525696"/>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p>
        </p:txBody>
      </p:sp>
      <p:sp>
        <p:nvSpPr>
          <p:cNvPr id="11" name="箭头: 五边形 10">
            <a:extLst>
              <a:ext uri="{FF2B5EF4-FFF2-40B4-BE49-F238E27FC236}">
                <a16:creationId xmlns:a16="http://schemas.microsoft.com/office/drawing/2014/main" id="{527E43B9-FEAE-3C41-2510-E0E4D283D13A}"/>
              </a:ext>
            </a:extLst>
          </p:cNvPr>
          <p:cNvSpPr/>
          <p:nvPr userDrawn="1"/>
        </p:nvSpPr>
        <p:spPr>
          <a:xfrm>
            <a:off x="0" y="2455231"/>
            <a:ext cx="1514475" cy="43814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rgbClr val="FFFF00"/>
                </a:solidFill>
              </a:rPr>
              <a:t>任务目标</a:t>
            </a:r>
          </a:p>
        </p:txBody>
      </p:sp>
    </p:spTree>
    <p:extLst>
      <p:ext uri="{BB962C8B-B14F-4D97-AF65-F5344CB8AC3E}">
        <p14:creationId xmlns:p14="http://schemas.microsoft.com/office/powerpoint/2010/main" val="261236677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648"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3">
    <p:spTree>
      <p:nvGrpSpPr>
        <p:cNvPr id="1" name=""/>
        <p:cNvGrpSpPr/>
        <p:nvPr/>
      </p:nvGrpSpPr>
      <p:grpSpPr>
        <a:xfrm>
          <a:off x="0" y="0"/>
          <a:ext cx="0" cy="0"/>
          <a:chOff x="0" y="0"/>
          <a:chExt cx="0" cy="0"/>
        </a:xfrm>
      </p:grpSpPr>
      <p:sp>
        <p:nvSpPr>
          <p:cNvPr id="6"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E9F1F24C-0B6D-452E-90D0-4621B38EE396}" type="datetime1">
              <a:rPr lang="zh-CN" altLang="en-US" smtClean="0"/>
              <a:t>2024/7/2</a:t>
            </a:fld>
            <a:endParaRPr lang="zh-CN" dirty="0"/>
          </a:p>
        </p:txBody>
      </p:sp>
      <p:sp>
        <p:nvSpPr>
          <p:cNvPr id="7"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8" name="灯片编号占位符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pPr/>
              <a:t>‹#›</a:t>
            </a:fld>
            <a:endParaRPr lang="zh-CN" dirty="0"/>
          </a:p>
        </p:txBody>
      </p:sp>
      <p:cxnSp>
        <p:nvCxnSpPr>
          <p:cNvPr id="9" name="直接连接符​​(S) 8">
            <a:extLst>
              <a:ext uri="{FF2B5EF4-FFF2-40B4-BE49-F238E27FC236}">
                <a16:creationId xmlns:a16="http://schemas.microsoft.com/office/drawing/2014/main" id="{6C12209E-8E76-B442-B030-6BD76BB7563A}"/>
              </a:ext>
            </a:extLst>
          </p:cNvPr>
          <p:cNvCxnSpPr>
            <a:cxnSpLocks/>
          </p:cNvCxnSpPr>
          <p:nvPr userDrawn="1"/>
        </p:nvCxnSpPr>
        <p:spPr>
          <a:xfrm>
            <a:off x="533400" y="1104900"/>
            <a:ext cx="11119104"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
        <p:nvSpPr>
          <p:cNvPr id="10" name="矩形: 圆角 9">
            <a:extLst>
              <a:ext uri="{FF2B5EF4-FFF2-40B4-BE49-F238E27FC236}">
                <a16:creationId xmlns:a16="http://schemas.microsoft.com/office/drawing/2014/main" id="{A05ACAD8-5FEE-DF55-E122-4195B5FBF3E8}"/>
              </a:ext>
            </a:extLst>
          </p:cNvPr>
          <p:cNvSpPr/>
          <p:nvPr userDrawn="1"/>
        </p:nvSpPr>
        <p:spPr>
          <a:xfrm>
            <a:off x="3781716" y="586886"/>
            <a:ext cx="1610413" cy="463871"/>
          </a:xfrm>
          <a:prstGeom prst="roundRect">
            <a:avLst/>
          </a:prstGeom>
          <a:solidFill>
            <a:schemeClr val="accent1">
              <a:lumMod val="50000"/>
            </a:schemeClr>
          </a:solidFill>
          <a:ln>
            <a:noFill/>
          </a:ln>
          <a:scene3d>
            <a:camera prst="orthographicFront"/>
            <a:lightRig rig="threePt" dir="t"/>
          </a:scene3d>
          <a:sp3d>
            <a:bevelT prst="slop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项目任务实施</a:t>
            </a:r>
          </a:p>
        </p:txBody>
      </p:sp>
      <p:sp>
        <p:nvSpPr>
          <p:cNvPr id="12" name="文本框 11">
            <a:extLst>
              <a:ext uri="{FF2B5EF4-FFF2-40B4-BE49-F238E27FC236}">
                <a16:creationId xmlns:a16="http://schemas.microsoft.com/office/drawing/2014/main" id="{EFABA27D-DF30-42B6-BA3A-E0AD397881AF}"/>
              </a:ext>
            </a:extLst>
          </p:cNvPr>
          <p:cNvSpPr txBox="1"/>
          <p:nvPr userDrawn="1"/>
        </p:nvSpPr>
        <p:spPr>
          <a:xfrm>
            <a:off x="7383545" y="659918"/>
            <a:ext cx="4333973" cy="400110"/>
          </a:xfrm>
          <a:prstGeom prst="rect">
            <a:avLst/>
          </a:prstGeom>
          <a:noFill/>
        </p:spPr>
        <p:txBody>
          <a:bodyPr wrap="square">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：挖掘机手臂控制回路的搭建</a:t>
            </a:r>
            <a:endParaRPr lang="zh-CN" altLang="en-US" sz="2000" b="1" dirty="0">
              <a:solidFill>
                <a:schemeClr val="accent1">
                  <a:lumMod val="50000"/>
                </a:schemeClr>
              </a:solidFill>
            </a:endParaRPr>
          </a:p>
        </p:txBody>
      </p:sp>
      <p:sp>
        <p:nvSpPr>
          <p:cNvPr id="4" name="矩形: 圆角 3">
            <a:extLst>
              <a:ext uri="{FF2B5EF4-FFF2-40B4-BE49-F238E27FC236}">
                <a16:creationId xmlns:a16="http://schemas.microsoft.com/office/drawing/2014/main" id="{B3FC6291-28C7-053D-DD25-3E41BD307F07}"/>
              </a:ext>
            </a:extLst>
          </p:cNvPr>
          <p:cNvSpPr/>
          <p:nvPr userDrawn="1"/>
        </p:nvSpPr>
        <p:spPr>
          <a:xfrm>
            <a:off x="612741" y="586887"/>
            <a:ext cx="1395168"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项目目标</a:t>
            </a:r>
          </a:p>
        </p:txBody>
      </p:sp>
      <p:sp>
        <p:nvSpPr>
          <p:cNvPr id="2" name="矩形: 圆角 1">
            <a:extLst>
              <a:ext uri="{FF2B5EF4-FFF2-40B4-BE49-F238E27FC236}">
                <a16:creationId xmlns:a16="http://schemas.microsoft.com/office/drawing/2014/main" id="{D96F4DB2-254A-799C-3E8F-255F127FCFA7}"/>
              </a:ext>
            </a:extLst>
          </p:cNvPr>
          <p:cNvSpPr/>
          <p:nvPr userDrawn="1"/>
        </p:nvSpPr>
        <p:spPr>
          <a:xfrm>
            <a:off x="2084893" y="586887"/>
            <a:ext cx="1610413" cy="463871"/>
          </a:xfrm>
          <a:prstGeom prst="round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项目学习地图</a:t>
            </a:r>
          </a:p>
        </p:txBody>
      </p:sp>
      <p:sp>
        <p:nvSpPr>
          <p:cNvPr id="13" name="箭头: 五边形 12">
            <a:extLst>
              <a:ext uri="{FF2B5EF4-FFF2-40B4-BE49-F238E27FC236}">
                <a16:creationId xmlns:a16="http://schemas.microsoft.com/office/drawing/2014/main" id="{6AB81D90-6800-A005-FCF4-CBC71773ABC9}"/>
              </a:ext>
            </a:extLst>
          </p:cNvPr>
          <p:cNvSpPr/>
          <p:nvPr userDrawn="1"/>
        </p:nvSpPr>
        <p:spPr>
          <a:xfrm>
            <a:off x="-1" y="244220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任务目标</a:t>
            </a:r>
          </a:p>
        </p:txBody>
      </p:sp>
      <p:sp>
        <p:nvSpPr>
          <p:cNvPr id="15" name="箭头: 五边形 14">
            <a:extLst>
              <a:ext uri="{FF2B5EF4-FFF2-40B4-BE49-F238E27FC236}">
                <a16:creationId xmlns:a16="http://schemas.microsoft.com/office/drawing/2014/main" id="{B8EB7E84-1668-A2F4-DE64-9215F92C1F94}"/>
              </a:ext>
            </a:extLst>
          </p:cNvPr>
          <p:cNvSpPr/>
          <p:nvPr userDrawn="1"/>
        </p:nvSpPr>
        <p:spPr>
          <a:xfrm>
            <a:off x="-6383" y="3162135"/>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任务资讯</a:t>
            </a:r>
          </a:p>
        </p:txBody>
      </p:sp>
      <p:sp>
        <p:nvSpPr>
          <p:cNvPr id="16" name="箭头: 五边形 15">
            <a:extLst>
              <a:ext uri="{FF2B5EF4-FFF2-40B4-BE49-F238E27FC236}">
                <a16:creationId xmlns:a16="http://schemas.microsoft.com/office/drawing/2014/main" id="{FF987D71-EF46-2E83-3A3D-AB2F0F315548}"/>
              </a:ext>
            </a:extLst>
          </p:cNvPr>
          <p:cNvSpPr/>
          <p:nvPr userDrawn="1"/>
        </p:nvSpPr>
        <p:spPr>
          <a:xfrm>
            <a:off x="-6383" y="3828565"/>
            <a:ext cx="1238248" cy="38909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任务实施</a:t>
            </a:r>
          </a:p>
        </p:txBody>
      </p:sp>
      <p:sp>
        <p:nvSpPr>
          <p:cNvPr id="17" name="箭头: 五边形 16">
            <a:extLst>
              <a:ext uri="{FF2B5EF4-FFF2-40B4-BE49-F238E27FC236}">
                <a16:creationId xmlns:a16="http://schemas.microsoft.com/office/drawing/2014/main" id="{D65EB847-E4C7-0AC0-27DF-7F000BEF1CF0}"/>
              </a:ext>
            </a:extLst>
          </p:cNvPr>
          <p:cNvSpPr/>
          <p:nvPr userDrawn="1"/>
        </p:nvSpPr>
        <p:spPr>
          <a:xfrm>
            <a:off x="0" y="4445945"/>
            <a:ext cx="1238248"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知识拓展</a:t>
            </a:r>
          </a:p>
        </p:txBody>
      </p:sp>
      <p:sp>
        <p:nvSpPr>
          <p:cNvPr id="5" name="箭头: 五边形 4">
            <a:extLst>
              <a:ext uri="{FF2B5EF4-FFF2-40B4-BE49-F238E27FC236}">
                <a16:creationId xmlns:a16="http://schemas.microsoft.com/office/drawing/2014/main" id="{B513191A-16A4-C5BB-5325-4CE0CEB326E1}"/>
              </a:ext>
            </a:extLst>
          </p:cNvPr>
          <p:cNvSpPr/>
          <p:nvPr userDrawn="1"/>
        </p:nvSpPr>
        <p:spPr>
          <a:xfrm>
            <a:off x="-2" y="1775778"/>
            <a:ext cx="1238250" cy="438148"/>
          </a:xfrm>
          <a:prstGeom prst="homePlat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zh-CN" altLang="en-US" dirty="0"/>
              <a:t>任务导读</a:t>
            </a:r>
          </a:p>
        </p:txBody>
      </p:sp>
    </p:spTree>
    <p:extLst>
      <p:ext uri="{BB962C8B-B14F-4D97-AF65-F5344CB8AC3E}">
        <p14:creationId xmlns:p14="http://schemas.microsoft.com/office/powerpoint/2010/main" val="50548530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648"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44500" y="430609"/>
            <a:ext cx="6996684" cy="640080"/>
          </a:xfrm>
          <a:prstGeom prst="rect">
            <a:avLst/>
          </a:prstGeom>
        </p:spPr>
        <p:txBody>
          <a:bodyPr vert="horz" lIns="91440" tIns="45720" rIns="91440" bIns="45720" rtlCol="0" anchor="t" anchorCtr="0">
            <a:normAutofit/>
          </a:bodyPr>
          <a:lstStyle>
            <a:defPPr>
              <a:defRPr lang="zh-CN"/>
            </a:defPPr>
          </a:lstStyle>
          <a:p>
            <a:pPr rtl="0"/>
            <a:r>
              <a:rPr lang="zh-CN"/>
              <a:t>单击此处编辑母版标题样式</a:t>
            </a:r>
          </a:p>
        </p:txBody>
      </p:sp>
      <p:sp>
        <p:nvSpPr>
          <p:cNvPr id="3" name="文本占位符 2"/>
          <p:cNvSpPr>
            <a:spLocks noGrp="1"/>
          </p:cNvSpPr>
          <p:nvPr>
            <p:ph type="body" idx="1"/>
          </p:nvPr>
        </p:nvSpPr>
        <p:spPr>
          <a:xfrm>
            <a:off x="419100" y="1447800"/>
            <a:ext cx="5327904" cy="3977640"/>
          </a:xfrm>
          <a:prstGeom prst="rect">
            <a:avLst/>
          </a:prstGeom>
        </p:spPr>
        <p:txBody>
          <a:bodyPr vert="horz" lIns="91440" tIns="45720" rIns="91440" bIns="45720" rtlCol="0">
            <a:normAutofit/>
          </a:bodyPr>
          <a:lstStyle>
            <a:defPPr>
              <a:defRPr lang="zh-CN"/>
            </a:defPPr>
          </a:lstStyle>
          <a:p>
            <a:pPr lvl="0" rtl="0"/>
            <a:r>
              <a:rPr lang="zh-CN"/>
              <a:t>单击此处编辑母版文本样式</a:t>
            </a:r>
          </a:p>
          <a:p>
            <a:pPr lvl="1" rtl="0"/>
            <a:r>
              <a:rPr lang="zh-CN"/>
              <a:t>第二级</a:t>
            </a:r>
          </a:p>
          <a:p>
            <a:pPr lvl="2" rtl="0"/>
            <a:r>
              <a:rPr lang="zh-CN"/>
              <a:t>第三级</a:t>
            </a:r>
          </a:p>
          <a:p>
            <a:pPr lvl="3" rtl="0"/>
            <a:r>
              <a:rPr lang="zh-CN"/>
              <a:t>第四级</a:t>
            </a:r>
          </a:p>
          <a:p>
            <a:pPr lvl="4" rtl="0"/>
            <a:r>
              <a:rPr lang="zh-CN"/>
              <a:t>第五级</a:t>
            </a:r>
          </a:p>
        </p:txBody>
      </p:sp>
      <p:sp>
        <p:nvSpPr>
          <p:cNvPr id="4" name="日期占位符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lang="zh-CN" sz="1200" baseline="0">
                <a:solidFill>
                  <a:schemeClr val="tx1">
                    <a:lumMod val="65000"/>
                    <a:lumOff val="35000"/>
                  </a:schemeClr>
                </a:solidFill>
              </a:defRPr>
            </a:lvl1pPr>
          </a:lstStyle>
          <a:p>
            <a:pPr rtl="0"/>
            <a:fld id="{288B9EBC-A6D8-49FD-AD14-2A312A02B0EE}" type="datetime1">
              <a:rPr lang="zh-CN" altLang="en-US" smtClean="0"/>
              <a:t>2024/7/2</a:t>
            </a:fld>
            <a:endParaRPr lang="zh-CN" dirty="0"/>
          </a:p>
        </p:txBody>
      </p:sp>
      <p:sp>
        <p:nvSpPr>
          <p:cNvPr id="5" name="页脚占位符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lang="zh-CN" sz="1200" baseline="0">
                <a:solidFill>
                  <a:schemeClr val="tx1">
                    <a:lumMod val="65000"/>
                    <a:lumOff val="35000"/>
                  </a:schemeClr>
                </a:solidFill>
              </a:defRPr>
            </a:lvl1pPr>
          </a:lstStyle>
          <a:p>
            <a:pPr rtl="0"/>
            <a:endParaRPr lang="zh-CN" dirty="0"/>
          </a:p>
        </p:txBody>
      </p:sp>
      <p:sp>
        <p:nvSpPr>
          <p:cNvPr id="6" name="灯片编号占位符 5"/>
          <p:cNvSpPr>
            <a:spLocks noGrp="1"/>
          </p:cNvSpPr>
          <p:nvPr>
            <p:ph type="sldNum" sz="quarter" idx="4"/>
          </p:nvPr>
        </p:nvSpPr>
        <p:spPr>
          <a:xfrm>
            <a:off x="8375904" y="6203952"/>
            <a:ext cx="3276600" cy="365125"/>
          </a:xfrm>
          <a:prstGeom prst="rect">
            <a:avLst/>
          </a:prstGeom>
        </p:spPr>
        <p:txBody>
          <a:bodyPr vert="horz" lIns="91440" tIns="45720" rIns="91440" bIns="45720" rtlCol="0" anchor="ctr"/>
          <a:lstStyle>
            <a:lvl1pPr algn="r">
              <a:defRPr lang="zh-CN" sz="1200" baseline="0">
                <a:solidFill>
                  <a:schemeClr val="tx1">
                    <a:lumMod val="65000"/>
                    <a:lumOff val="35000"/>
                  </a:schemeClr>
                </a:solidFill>
              </a:defRPr>
            </a:lvl1pPr>
          </a:lstStyle>
          <a:p>
            <a:pPr rtl="0"/>
            <a:fld id="{9860EDB8-5305-433F-BE41-D7A86D811DB3}" type="slidenum">
              <a:rPr lang="zh-CN" smtClean="0"/>
              <a:pPr/>
              <a:t>‹#›</a:t>
            </a:fld>
            <a:endParaRPr lang="zh-CN" dirty="0"/>
          </a:p>
        </p:txBody>
      </p:sp>
    </p:spTree>
    <p:extLst>
      <p:ext uri="{BB962C8B-B14F-4D97-AF65-F5344CB8AC3E}">
        <p14:creationId xmlns:p14="http://schemas.microsoft.com/office/powerpoint/2010/main" val="9467549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73" r:id="rId7"/>
    <p:sldLayoutId id="2147483668" r:id="rId8"/>
    <p:sldLayoutId id="2147483669" r:id="rId9"/>
    <p:sldLayoutId id="2147483670" r:id="rId10"/>
    <p:sldLayoutId id="2147483671" r:id="rId11"/>
    <p:sldLayoutId id="2147483672" r:id="rId12"/>
    <p:sldLayoutId id="2147483663" r:id="rId13"/>
  </p:sldLayoutIdLst>
  <p:hf sldNum="0" hdr="0" ftr="0" dt="0"/>
  <p:txStyles>
    <p:titleStyle>
      <a:lvl1pPr algn="l" defTabSz="914400" rtl="0" eaLnBrk="1" latinLnBrk="0" hangingPunct="1">
        <a:spcBef>
          <a:spcPct val="0"/>
        </a:spcBef>
        <a:buNone/>
        <a:defRPr lang="zh-CN" sz="2800" kern="1200">
          <a:solidFill>
            <a:schemeClr val="tx1"/>
          </a:solidFill>
          <a:latin typeface="+mn-ea"/>
          <a:ea typeface="+mn-ea"/>
          <a:cs typeface="+mj-cs"/>
        </a:defRPr>
      </a:lvl1pPr>
    </p:titleStyle>
    <p:bodyStyle>
      <a:lvl1pPr marL="0" indent="0" algn="l" defTabSz="914400" rtl="0" eaLnBrk="1" latinLnBrk="0" hangingPunct="1">
        <a:lnSpc>
          <a:spcPct val="100000"/>
        </a:lnSpc>
        <a:spcBef>
          <a:spcPts val="1000"/>
        </a:spcBef>
        <a:spcAft>
          <a:spcPts val="1200"/>
        </a:spcAft>
        <a:buFontTx/>
        <a:buNone/>
        <a:defRPr lang="zh-CN" sz="1400" kern="1200" dirty="0">
          <a:solidFill>
            <a:schemeClr val="tx1"/>
          </a:solidFill>
          <a:latin typeface="+mn-ea"/>
          <a:ea typeface="+mn-ea"/>
          <a:cs typeface="+mn-cs"/>
        </a:defRPr>
      </a:lvl1pPr>
      <a:lvl2pPr marL="228600" indent="-228600" algn="l" defTabSz="914400" rtl="0" eaLnBrk="1" latinLnBrk="0" hangingPunct="1">
        <a:lnSpc>
          <a:spcPct val="100000"/>
        </a:lnSpc>
        <a:spcBef>
          <a:spcPts val="1000"/>
        </a:spcBef>
        <a:spcAft>
          <a:spcPts val="1200"/>
        </a:spcAft>
        <a:buFont typeface="Arial" panose="020B0604020202020204" pitchFamily="34" charset="0"/>
        <a:buChar char="•"/>
        <a:defRPr lang="zh-CN" sz="1400" kern="1200" dirty="0">
          <a:solidFill>
            <a:schemeClr val="tx1"/>
          </a:solidFill>
          <a:latin typeface="+mn-ea"/>
          <a:ea typeface="+mn-ea"/>
          <a:cs typeface="+mn-cs"/>
        </a:defRPr>
      </a:lvl2pPr>
      <a:lvl3pPr marL="685800" indent="-228600" algn="l" defTabSz="914400" rtl="0" eaLnBrk="1" latinLnBrk="0" hangingPunct="1">
        <a:lnSpc>
          <a:spcPct val="100000"/>
        </a:lnSpc>
        <a:spcBef>
          <a:spcPts val="1000"/>
        </a:spcBef>
        <a:spcAft>
          <a:spcPts val="1200"/>
        </a:spcAft>
        <a:buFont typeface="Arial" panose="020B0604020202020204" pitchFamily="34" charset="0"/>
        <a:buChar char="•"/>
        <a:defRPr lang="zh-CN" sz="1400" kern="1200" dirty="0">
          <a:solidFill>
            <a:schemeClr val="tx1"/>
          </a:solidFill>
          <a:latin typeface="+mn-ea"/>
          <a:ea typeface="+mn-ea"/>
          <a:cs typeface="+mn-cs"/>
        </a:defRPr>
      </a:lvl3pPr>
      <a:lvl4pPr marL="1143000" indent="-228600" algn="l" defTabSz="914400" rtl="0" eaLnBrk="1" latinLnBrk="0" hangingPunct="1">
        <a:lnSpc>
          <a:spcPct val="100000"/>
        </a:lnSpc>
        <a:spcBef>
          <a:spcPts val="1000"/>
        </a:spcBef>
        <a:spcAft>
          <a:spcPts val="1200"/>
        </a:spcAft>
        <a:buFont typeface="Arial" panose="020B0604020202020204" pitchFamily="34" charset="0"/>
        <a:buChar char="•"/>
        <a:defRPr lang="zh-CN" sz="1400" kern="1200" dirty="0" smtClean="0">
          <a:solidFill>
            <a:schemeClr val="tx1"/>
          </a:solidFill>
          <a:latin typeface="+mn-ea"/>
          <a:ea typeface="+mn-ea"/>
          <a:cs typeface="+mn-cs"/>
        </a:defRPr>
      </a:lvl4pPr>
      <a:lvl5pPr marL="1600200" indent="-228600" algn="l" defTabSz="914400" rtl="0" eaLnBrk="1" latinLnBrk="0" hangingPunct="1">
        <a:lnSpc>
          <a:spcPct val="100000"/>
        </a:lnSpc>
        <a:spcBef>
          <a:spcPts val="1000"/>
        </a:spcBef>
        <a:spcAft>
          <a:spcPts val="1200"/>
        </a:spcAft>
        <a:buFont typeface="Arial" panose="020B0604020202020204" pitchFamily="34" charset="0"/>
        <a:buChar char="•"/>
        <a:defRPr lang="zh-CN" sz="1400" kern="1200" dirty="0" smtClean="0">
          <a:solidFill>
            <a:schemeClr val="tx1"/>
          </a:solidFill>
          <a:latin typeface="+mn-ea"/>
          <a:ea typeface="+mn-ea"/>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zh-CN" sz="1200" kern="1200" dirty="0" smtClean="0">
          <a:solidFill>
            <a:schemeClr val="tx1"/>
          </a:solidFill>
          <a:latin typeface="+mn-ea"/>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zh-CN" sz="1200" kern="1200" dirty="0" smtClean="0">
          <a:solidFill>
            <a:schemeClr val="tx1"/>
          </a:solidFill>
          <a:latin typeface="+mn-ea"/>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zh-CN" sz="1200" kern="1200" dirty="0" smtClean="0">
          <a:solidFill>
            <a:schemeClr val="tx1"/>
          </a:solidFill>
          <a:latin typeface="+mn-ea"/>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lang="zh-CN" sz="1200" kern="1200">
          <a:solidFill>
            <a:schemeClr val="tx1"/>
          </a:solidFill>
          <a:latin typeface="+mn-ea"/>
          <a:ea typeface="+mn-ea"/>
          <a:cs typeface="+mn-cs"/>
        </a:defRPr>
      </a:lvl9pPr>
    </p:bodyStyle>
    <p:otherStyle>
      <a:defPPr>
        <a:defRPr lang="zh-CN"/>
      </a:defPPr>
      <a:lvl1pPr marL="0" algn="l" defTabSz="914400" rtl="0" eaLnBrk="1" latinLnBrk="0" hangingPunct="1">
        <a:defRPr lang="zh-CN" sz="1800" kern="1200">
          <a:solidFill>
            <a:schemeClr val="tx1"/>
          </a:solidFill>
          <a:latin typeface="+mn-ea"/>
          <a:ea typeface="+mn-ea"/>
          <a:cs typeface="+mn-cs"/>
        </a:defRPr>
      </a:lvl1pPr>
      <a:lvl2pPr marL="457200" algn="l" defTabSz="914400" rtl="0" eaLnBrk="1" latinLnBrk="0" hangingPunct="1">
        <a:defRPr lang="zh-CN" sz="1800" kern="1200">
          <a:solidFill>
            <a:schemeClr val="tx1"/>
          </a:solidFill>
          <a:latin typeface="+mn-ea"/>
          <a:ea typeface="+mn-ea"/>
          <a:cs typeface="+mn-cs"/>
        </a:defRPr>
      </a:lvl2pPr>
      <a:lvl3pPr marL="914400" algn="l" defTabSz="914400" rtl="0" eaLnBrk="1" latinLnBrk="0" hangingPunct="1">
        <a:defRPr lang="zh-CN" sz="1800" kern="1200">
          <a:solidFill>
            <a:schemeClr val="tx1"/>
          </a:solidFill>
          <a:latin typeface="+mn-ea"/>
          <a:ea typeface="+mn-ea"/>
          <a:cs typeface="+mn-cs"/>
        </a:defRPr>
      </a:lvl3pPr>
      <a:lvl4pPr marL="1371600" algn="l" defTabSz="914400" rtl="0" eaLnBrk="1" latinLnBrk="0" hangingPunct="1">
        <a:defRPr lang="zh-CN" sz="1800" kern="1200">
          <a:solidFill>
            <a:schemeClr val="tx1"/>
          </a:solidFill>
          <a:latin typeface="+mn-ea"/>
          <a:ea typeface="+mn-ea"/>
          <a:cs typeface="+mn-cs"/>
        </a:defRPr>
      </a:lvl4pPr>
      <a:lvl5pPr marL="1828800" algn="l" defTabSz="914400" rtl="0" eaLnBrk="1" latinLnBrk="0" hangingPunct="1">
        <a:defRPr lang="zh-CN" sz="1800" kern="1200">
          <a:solidFill>
            <a:schemeClr val="tx1"/>
          </a:solidFill>
          <a:latin typeface="+mn-ea"/>
          <a:ea typeface="+mn-ea"/>
          <a:cs typeface="+mn-cs"/>
        </a:defRPr>
      </a:lvl5pPr>
      <a:lvl6pPr marL="2286000" algn="l" defTabSz="914400" rtl="0" eaLnBrk="1" latinLnBrk="0" hangingPunct="1">
        <a:defRPr lang="zh-CN" sz="1800" kern="1200">
          <a:solidFill>
            <a:schemeClr val="tx1"/>
          </a:solidFill>
          <a:latin typeface="+mn-ea"/>
          <a:ea typeface="+mn-ea"/>
          <a:cs typeface="+mn-cs"/>
        </a:defRPr>
      </a:lvl6pPr>
      <a:lvl7pPr marL="2743200" algn="l" defTabSz="914400" rtl="0" eaLnBrk="1" latinLnBrk="0" hangingPunct="1">
        <a:defRPr lang="zh-CN" sz="1800" kern="1200">
          <a:solidFill>
            <a:schemeClr val="tx1"/>
          </a:solidFill>
          <a:latin typeface="+mn-ea"/>
          <a:ea typeface="+mn-ea"/>
          <a:cs typeface="+mn-cs"/>
        </a:defRPr>
      </a:lvl7pPr>
      <a:lvl8pPr marL="3200400" algn="l" defTabSz="914400" rtl="0" eaLnBrk="1" latinLnBrk="0" hangingPunct="1">
        <a:defRPr lang="zh-CN" sz="1800" kern="1200">
          <a:solidFill>
            <a:schemeClr val="tx1"/>
          </a:solidFill>
          <a:latin typeface="+mn-ea"/>
          <a:ea typeface="+mn-ea"/>
          <a:cs typeface="+mn-cs"/>
        </a:defRPr>
      </a:lvl8pPr>
      <a:lvl9pPr marL="3657600" algn="l" defTabSz="914400" rtl="0" eaLnBrk="1" latinLnBrk="0" hangingPunct="1">
        <a:defRPr lang="zh-CN" sz="1800" kern="1200">
          <a:solidFill>
            <a:schemeClr val="tx1"/>
          </a:solidFill>
          <a:latin typeface="+mn-ea"/>
          <a:ea typeface="+mn-ea"/>
          <a:cs typeface="+mn-cs"/>
        </a:defRPr>
      </a:lvl9pPr>
    </p:otherStyle>
  </p:txStyles>
  <p:extLst>
    <p:ext uri="{27BBF7A9-308A-43DC-89C8-2F10F3537804}">
      <p15:sldGuideLst xmlns:p15="http://schemas.microsoft.com/office/powerpoint/2012/main">
        <p15:guide id="1" pos="3984" userDrawn="1">
          <p15:clr>
            <a:srgbClr val="F26B43"/>
          </p15:clr>
        </p15:guide>
        <p15:guide id="2" pos="336" userDrawn="1">
          <p15:clr>
            <a:srgbClr val="F26B43"/>
          </p15:clr>
        </p15:guide>
        <p15:guide id="3" pos="7320" userDrawn="1">
          <p15:clr>
            <a:srgbClr val="F26B43"/>
          </p15:clr>
        </p15:guide>
        <p15:guide id="4" orient="horz" pos="912" userDrawn="1">
          <p15:clr>
            <a:srgbClr val="F26B43"/>
          </p15:clr>
        </p15:guide>
        <p15:guide id="5" orient="horz" pos="264" userDrawn="1">
          <p15:clr>
            <a:srgbClr val="F26B43"/>
          </p15:clr>
        </p15:guide>
        <p15:guide id="6" orient="horz" pos="696" userDrawn="1">
          <p15:clr>
            <a:srgbClr val="F26B43"/>
          </p15:clr>
        </p15:guide>
        <p15:guide id="7" pos="369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12.wmf"/><Relationship Id="rId7" Type="http://schemas.openxmlformats.org/officeDocument/2006/relationships/image" Target="../media/image14.wmf"/><Relationship Id="rId2" Type="http://schemas.openxmlformats.org/officeDocument/2006/relationships/oleObject" Target="../embeddings/oleObject1.bin"/><Relationship Id="rId1" Type="http://schemas.openxmlformats.org/officeDocument/2006/relationships/slideLayout" Target="../slideLayouts/slideLayout10.xml"/><Relationship Id="rId6" Type="http://schemas.openxmlformats.org/officeDocument/2006/relationships/oleObject" Target="../embeddings/oleObject3.bin"/><Relationship Id="rId5" Type="http://schemas.openxmlformats.org/officeDocument/2006/relationships/image" Target="../media/image13.wmf"/><Relationship Id="rId4" Type="http://schemas.openxmlformats.org/officeDocument/2006/relationships/oleObject" Target="../embeddings/oleObject2.bin"/></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8.svg"/></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10.xml"/><Relationship Id="rId4" Type="http://schemas.openxmlformats.org/officeDocument/2006/relationships/image" Target="http://jpk.pzxy.edu.cn/2010/s01/xiugai/tu/22.gif"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21.pn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hyperlink" Target="https://creativecommons.org/licenses/by-nc-sa/3.0/" TargetMode="External"/><Relationship Id="rId4" Type="http://schemas.openxmlformats.org/officeDocument/2006/relationships/hyperlink" Target="https://www.editage.cn/insights/2013.html"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gif"/><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image" Target="../media/image27.pn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image" Target="../media/image29.pn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0.xml"/><Relationship Id="rId5" Type="http://schemas.openxmlformats.org/officeDocument/2006/relationships/image" Target="../media/image38.png"/><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0.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16.pn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8.sv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3" Type="http://schemas.openxmlformats.org/officeDocument/2006/relationships/image" Target="../media/image47.gif"/><Relationship Id="rId2" Type="http://schemas.openxmlformats.org/officeDocument/2006/relationships/image" Target="../media/image46.jpeg"/><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8.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898CE2C-8BEB-359B-1AFE-02806DBDBE1B}"/>
              </a:ext>
            </a:extLst>
          </p:cNvPr>
          <p:cNvSpPr/>
          <p:nvPr/>
        </p:nvSpPr>
        <p:spPr>
          <a:xfrm>
            <a:off x="0" y="1189969"/>
            <a:ext cx="12192000" cy="2458106"/>
          </a:xfrm>
          <a:prstGeom prst="rect">
            <a:avLst/>
          </a:prstGeom>
          <a:solidFill>
            <a:schemeClr val="accent2">
              <a:lumMod val="75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6">
            <a:extLst>
              <a:ext uri="{FF2B5EF4-FFF2-40B4-BE49-F238E27FC236}">
                <a16:creationId xmlns:a16="http://schemas.microsoft.com/office/drawing/2014/main" id="{A369366E-5591-2A4E-80C1-0ED941C6FF4A}"/>
              </a:ext>
            </a:extLst>
          </p:cNvPr>
          <p:cNvSpPr>
            <a:spLocks noGrp="1"/>
          </p:cNvSpPr>
          <p:nvPr>
            <p:ph type="title"/>
          </p:nvPr>
        </p:nvSpPr>
        <p:spPr>
          <a:xfrm>
            <a:off x="299197" y="1538119"/>
            <a:ext cx="11540377" cy="1761806"/>
          </a:xfrm>
        </p:spPr>
        <p:txBody>
          <a:bodyPr rtlCol="0">
            <a:noAutofit/>
          </a:bodyPr>
          <a:lstStyle>
            <a:defPPr>
              <a:defRPr lang="zh-CN"/>
            </a:defPPr>
          </a:lstStyle>
          <a:p>
            <a:pPr rtl="0"/>
            <a:r>
              <a:rPr lang="zh-CN" altLang="en-US" dirty="0">
                <a:solidFill>
                  <a:schemeClr val="bg1"/>
                </a:solidFill>
                <a:latin typeface="华文隶书" panose="02010800040101010101" pitchFamily="2" charset="-122"/>
                <a:ea typeface="华文隶书" panose="02010800040101010101" pitchFamily="2" charset="-122"/>
              </a:rPr>
              <a:t>工作任务二：</a:t>
            </a:r>
            <a:br>
              <a:rPr lang="en-US" altLang="zh-CN" dirty="0">
                <a:solidFill>
                  <a:schemeClr val="bg1"/>
                </a:solidFill>
                <a:latin typeface="华文隶书" panose="02010800040101010101" pitchFamily="2" charset="-122"/>
                <a:ea typeface="华文隶书" panose="02010800040101010101" pitchFamily="2" charset="-122"/>
              </a:rPr>
            </a:br>
            <a:r>
              <a:rPr lang="en-US" altLang="zh-CN" dirty="0">
                <a:solidFill>
                  <a:schemeClr val="bg1"/>
                </a:solidFill>
                <a:latin typeface="华文隶书" panose="02010800040101010101" pitchFamily="2" charset="-122"/>
                <a:ea typeface="华文隶书" panose="02010800040101010101" pitchFamily="2" charset="-122"/>
              </a:rPr>
              <a:t>        </a:t>
            </a:r>
            <a:r>
              <a:rPr lang="zh-CN" altLang="en-US" dirty="0">
                <a:solidFill>
                  <a:schemeClr val="bg1"/>
                </a:solidFill>
                <a:latin typeface="华文隶书" panose="02010800040101010101" pitchFamily="2" charset="-122"/>
                <a:ea typeface="华文隶书" panose="02010800040101010101" pitchFamily="2" charset="-122"/>
              </a:rPr>
              <a:t>液压泵的选用和排故</a:t>
            </a:r>
            <a:endParaRPr lang="zh-CN" dirty="0">
              <a:solidFill>
                <a:schemeClr val="bg1"/>
              </a:solidFill>
              <a:latin typeface="华文隶书" panose="02010800040101010101" pitchFamily="2" charset="-122"/>
              <a:ea typeface="华文隶书" panose="02010800040101010101" pitchFamily="2" charset="-122"/>
            </a:endParaRPr>
          </a:p>
        </p:txBody>
      </p:sp>
      <p:sp>
        <p:nvSpPr>
          <p:cNvPr id="4" name="菱形 3">
            <a:extLst>
              <a:ext uri="{FF2B5EF4-FFF2-40B4-BE49-F238E27FC236}">
                <a16:creationId xmlns:a16="http://schemas.microsoft.com/office/drawing/2014/main" id="{6BB04DFA-711D-01C1-598B-FF400DB8D55F}"/>
              </a:ext>
            </a:extLst>
          </p:cNvPr>
          <p:cNvSpPr/>
          <p:nvPr/>
        </p:nvSpPr>
        <p:spPr>
          <a:xfrm>
            <a:off x="6112293" y="3428998"/>
            <a:ext cx="2843177" cy="2858680"/>
          </a:xfrm>
          <a:prstGeom prst="diamond">
            <a:avLst/>
          </a:prstGeom>
          <a:blipFill dpi="0" rotWithShape="1">
            <a:blip r:embed="rId3">
              <a:extLst>
                <a:ext uri="{28A0092B-C50C-407E-A947-70E740481C1C}">
                  <a14:useLocalDpi xmlns:a14="http://schemas.microsoft.com/office/drawing/2010/main" val="0"/>
                </a:ext>
              </a:extLst>
            </a:blip>
            <a:srcRect/>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菱形 4">
            <a:extLst>
              <a:ext uri="{FF2B5EF4-FFF2-40B4-BE49-F238E27FC236}">
                <a16:creationId xmlns:a16="http://schemas.microsoft.com/office/drawing/2014/main" id="{CBB08B53-BC3B-0885-B569-E72C0DA476CC}"/>
              </a:ext>
            </a:extLst>
          </p:cNvPr>
          <p:cNvSpPr/>
          <p:nvPr/>
        </p:nvSpPr>
        <p:spPr>
          <a:xfrm>
            <a:off x="0" y="3428998"/>
            <a:ext cx="2676525" cy="2600325"/>
          </a:xfrm>
          <a:prstGeom prst="diamond">
            <a:avLst/>
          </a:prstGeom>
          <a:blipFill dpi="0" rotWithShape="1">
            <a:blip r:embed="rId4">
              <a:extLst>
                <a:ext uri="{28A0092B-C50C-407E-A947-70E740481C1C}">
                  <a14:useLocalDpi xmlns:a14="http://schemas.microsoft.com/office/drawing/2010/main" val="0"/>
                </a:ext>
              </a:extLst>
            </a:blip>
            <a:srcRect/>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菱形 7">
            <a:extLst>
              <a:ext uri="{FF2B5EF4-FFF2-40B4-BE49-F238E27FC236}">
                <a16:creationId xmlns:a16="http://schemas.microsoft.com/office/drawing/2014/main" id="{05EF3607-A274-B25E-2BF1-5AFE703122FD}"/>
              </a:ext>
            </a:extLst>
          </p:cNvPr>
          <p:cNvSpPr/>
          <p:nvPr/>
        </p:nvSpPr>
        <p:spPr>
          <a:xfrm>
            <a:off x="2895691" y="3801387"/>
            <a:ext cx="2997436" cy="2931329"/>
          </a:xfrm>
          <a:prstGeom prst="diamond">
            <a:avLst/>
          </a:prstGeom>
          <a:blipFill dpi="0" rotWithShape="1">
            <a:blip r:embed="rId5">
              <a:extLst>
                <a:ext uri="{28A0092B-C50C-407E-A947-70E740481C1C}">
                  <a14:useLocalDpi xmlns:a14="http://schemas.microsoft.com/office/drawing/2010/main" val="0"/>
                </a:ext>
              </a:extLst>
            </a:blip>
            <a:srcRect/>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菱形 8">
            <a:extLst>
              <a:ext uri="{FF2B5EF4-FFF2-40B4-BE49-F238E27FC236}">
                <a16:creationId xmlns:a16="http://schemas.microsoft.com/office/drawing/2014/main" id="{C509FEEE-A970-3443-24DB-C4957173FF66}"/>
              </a:ext>
            </a:extLst>
          </p:cNvPr>
          <p:cNvSpPr/>
          <p:nvPr/>
        </p:nvSpPr>
        <p:spPr>
          <a:xfrm>
            <a:off x="9174636" y="3801387"/>
            <a:ext cx="2997436" cy="2765828"/>
          </a:xfrm>
          <a:prstGeom prst="diamond">
            <a:avLst/>
          </a:prstGeom>
          <a:blipFill dpi="0" rotWithShape="1">
            <a:blip r:embed="rId6">
              <a:extLst>
                <a:ext uri="{28A0092B-C50C-407E-A947-70E740481C1C}">
                  <a14:useLocalDpi xmlns:a14="http://schemas.microsoft.com/office/drawing/2010/main" val="0"/>
                </a:ext>
              </a:extLst>
            </a:blip>
            <a:srcRect/>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064243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F9A68D22-1682-79E9-4F48-480546E23C34}"/>
              </a:ext>
            </a:extLst>
          </p:cNvPr>
          <p:cNvSpPr txBox="1"/>
          <p:nvPr/>
        </p:nvSpPr>
        <p:spPr>
          <a:xfrm>
            <a:off x="1810327" y="1455312"/>
            <a:ext cx="2745221" cy="369332"/>
          </a:xfrm>
          <a:prstGeom prst="rect">
            <a:avLst/>
          </a:prstGeom>
          <a:noFill/>
        </p:spPr>
        <p:txBody>
          <a:bodyPr wrap="square" rtlCol="0">
            <a:spAutoFit/>
          </a:bodyPr>
          <a:lstStyle/>
          <a:p>
            <a:r>
              <a:rPr lang="zh-CN" altLang="en-US" dirty="0"/>
              <a:t>二、液压泵的性能参数</a:t>
            </a:r>
          </a:p>
        </p:txBody>
      </p:sp>
      <p:sp>
        <p:nvSpPr>
          <p:cNvPr id="2" name="矩形 1"/>
          <p:cNvSpPr/>
          <p:nvPr/>
        </p:nvSpPr>
        <p:spPr>
          <a:xfrm>
            <a:off x="1810327" y="1824644"/>
            <a:ext cx="10113818" cy="3849772"/>
          </a:xfrm>
          <a:prstGeom prst="rect">
            <a:avLst/>
          </a:prstGeom>
        </p:spPr>
        <p:txBody>
          <a:bodyPr wrap="square">
            <a:spAutoFit/>
          </a:bodyPr>
          <a:lstStyle/>
          <a:p>
            <a:pPr fontAlgn="auto">
              <a:lnSpc>
                <a:spcPts val="4000"/>
              </a:lnSpc>
              <a:spcAft>
                <a:spcPts val="700"/>
              </a:spcAft>
            </a:pPr>
            <a:r>
              <a:rPr lang="zh-CN" altLang="en-US" sz="2000" b="1" dirty="0">
                <a:solidFill>
                  <a:srgbClr val="FF0000"/>
                </a:solidFill>
                <a:latin typeface="宋体" panose="02010600030101010101" pitchFamily="2" charset="-122"/>
                <a:ea typeface="宋体" panose="02010600030101010101" pitchFamily="2" charset="-122"/>
                <a:cs typeface="仿宋" panose="02010609060101010101" charset="-122"/>
              </a:rPr>
              <a:t>1、压力</a:t>
            </a:r>
            <a:endParaRPr lang="zh-CN" altLang="en-US" sz="2000" b="1" dirty="0">
              <a:latin typeface="宋体" panose="02010600030101010101" pitchFamily="2" charset="-122"/>
              <a:ea typeface="宋体" panose="02010600030101010101" pitchFamily="2" charset="-122"/>
              <a:cs typeface="仿宋" panose="02010609060101010101" charset="-122"/>
            </a:endParaRPr>
          </a:p>
          <a:p>
            <a:pPr fontAlgn="auto">
              <a:lnSpc>
                <a:spcPts val="4000"/>
              </a:lnSpc>
              <a:spcAft>
                <a:spcPts val="600"/>
              </a:spcAft>
            </a:pPr>
            <a:r>
              <a:rPr lang="zh-CN" altLang="en-US" b="1" dirty="0">
                <a:solidFill>
                  <a:srgbClr val="002060"/>
                </a:solidFill>
                <a:latin typeface="仿宋" panose="02010609060101010101" charset="-122"/>
                <a:ea typeface="仿宋" panose="02010609060101010101" charset="-122"/>
                <a:cs typeface="仿宋" panose="02010609060101010101" charset="-122"/>
              </a:rPr>
              <a:t>（1）工作压力：</a:t>
            </a:r>
            <a:endParaRPr lang="zh-CN" altLang="en-US" b="1" dirty="0">
              <a:latin typeface="仿宋" panose="02010609060101010101" charset="-122"/>
              <a:ea typeface="仿宋" panose="02010609060101010101" charset="-122"/>
              <a:cs typeface="仿宋" panose="02010609060101010101" charset="-122"/>
            </a:endParaRPr>
          </a:p>
          <a:p>
            <a:pPr fontAlgn="auto">
              <a:lnSpc>
                <a:spcPts val="4000"/>
              </a:lnSpc>
            </a:pPr>
            <a:r>
              <a:rPr lang="zh-CN" altLang="en-US" b="1" dirty="0">
                <a:latin typeface="仿宋" panose="02010609060101010101" charset="-122"/>
                <a:ea typeface="仿宋" panose="02010609060101010101" charset="-122"/>
                <a:cs typeface="仿宋" panose="02010609060101010101" charset="-122"/>
              </a:rPr>
              <a:t> </a:t>
            </a:r>
            <a:r>
              <a:rPr lang="en-US" altLang="zh-CN" b="1" dirty="0">
                <a:latin typeface="仿宋" panose="02010609060101010101" charset="-122"/>
                <a:ea typeface="仿宋" panose="02010609060101010101" charset="-122"/>
                <a:cs typeface="仿宋" panose="02010609060101010101" charset="-122"/>
              </a:rPr>
              <a:t>      </a:t>
            </a:r>
            <a:r>
              <a:rPr lang="zh-CN" altLang="en-US" b="1" dirty="0">
                <a:latin typeface="仿宋" panose="02010609060101010101" charset="-122"/>
                <a:ea typeface="仿宋" panose="02010609060101010101" charset="-122"/>
                <a:cs typeface="仿宋" panose="02010609060101010101" charset="-122"/>
              </a:rPr>
              <a:t>液压泵实际工作时的输出压力称为工作压力。</a:t>
            </a:r>
          </a:p>
          <a:p>
            <a:pPr fontAlgn="auto">
              <a:lnSpc>
                <a:spcPts val="4000"/>
              </a:lnSpc>
            </a:pPr>
            <a:r>
              <a:rPr lang="zh-CN" altLang="en-US" b="1" dirty="0">
                <a:gradFill>
                  <a:gsLst>
                    <a:gs pos="0">
                      <a:srgbClr val="012D86"/>
                    </a:gs>
                    <a:gs pos="100000">
                      <a:srgbClr val="0E2557"/>
                    </a:gs>
                  </a:gsLst>
                  <a:lin scaled="0"/>
                </a:gradFill>
                <a:latin typeface="仿宋" panose="02010609060101010101" charset="-122"/>
                <a:ea typeface="仿宋" panose="02010609060101010101" charset="-122"/>
                <a:cs typeface="仿宋" panose="02010609060101010101" charset="-122"/>
              </a:rPr>
              <a:t>（</a:t>
            </a:r>
            <a:r>
              <a:rPr lang="en-US" altLang="zh-CN" b="1" dirty="0">
                <a:gradFill>
                  <a:gsLst>
                    <a:gs pos="0">
                      <a:srgbClr val="012D86"/>
                    </a:gs>
                    <a:gs pos="100000">
                      <a:srgbClr val="0E2557"/>
                    </a:gs>
                  </a:gsLst>
                  <a:lin scaled="0"/>
                </a:gradFill>
                <a:latin typeface="仿宋" panose="02010609060101010101" charset="-122"/>
                <a:ea typeface="仿宋" panose="02010609060101010101" charset="-122"/>
                <a:cs typeface="仿宋" panose="02010609060101010101" charset="-122"/>
              </a:rPr>
              <a:t>2</a:t>
            </a:r>
            <a:r>
              <a:rPr lang="zh-CN" altLang="en-US" b="1" dirty="0">
                <a:gradFill>
                  <a:gsLst>
                    <a:gs pos="0">
                      <a:srgbClr val="012D86"/>
                    </a:gs>
                    <a:gs pos="100000">
                      <a:srgbClr val="0E2557"/>
                    </a:gs>
                  </a:gsLst>
                  <a:lin scaled="0"/>
                </a:gradFill>
                <a:latin typeface="仿宋" panose="02010609060101010101" charset="-122"/>
                <a:ea typeface="仿宋" panose="02010609060101010101" charset="-122"/>
                <a:cs typeface="仿宋" panose="02010609060101010101" charset="-122"/>
              </a:rPr>
              <a:t>）额定压力：</a:t>
            </a:r>
            <a:endParaRPr lang="zh-CN" altLang="en-US" b="1" dirty="0">
              <a:latin typeface="仿宋" panose="02010609060101010101" charset="-122"/>
              <a:ea typeface="仿宋" panose="02010609060101010101" charset="-122"/>
              <a:cs typeface="仿宋" panose="02010609060101010101" charset="-122"/>
            </a:endParaRPr>
          </a:p>
          <a:p>
            <a:pPr fontAlgn="auto">
              <a:lnSpc>
                <a:spcPts val="4000"/>
              </a:lnSpc>
            </a:pPr>
            <a:r>
              <a:rPr lang="zh-CN" altLang="en-US" b="1" dirty="0">
                <a:latin typeface="仿宋" panose="02010609060101010101" charset="-122"/>
                <a:ea typeface="仿宋" panose="02010609060101010101" charset="-122"/>
                <a:cs typeface="仿宋" panose="02010609060101010101" charset="-122"/>
              </a:rPr>
              <a:t> </a:t>
            </a:r>
            <a:r>
              <a:rPr lang="en-US" altLang="zh-CN" b="1" dirty="0">
                <a:latin typeface="仿宋" panose="02010609060101010101" charset="-122"/>
                <a:ea typeface="仿宋" panose="02010609060101010101" charset="-122"/>
                <a:cs typeface="仿宋" panose="02010609060101010101" charset="-122"/>
              </a:rPr>
              <a:t>      </a:t>
            </a:r>
            <a:r>
              <a:rPr lang="zh-CN" altLang="en-US" b="1" dirty="0">
                <a:latin typeface="仿宋" panose="02010609060101010101" charset="-122"/>
                <a:ea typeface="仿宋" panose="02010609060101010101" charset="-122"/>
                <a:cs typeface="仿宋" panose="02010609060101010101" charset="-122"/>
              </a:rPr>
              <a:t>液压泵在正常工作条件下，按试验标准规定，连续运转的最高压力称为液压泵的额定压力。</a:t>
            </a:r>
          </a:p>
          <a:p>
            <a:pPr fontAlgn="auto">
              <a:lnSpc>
                <a:spcPts val="4000"/>
              </a:lnSpc>
            </a:pPr>
            <a:r>
              <a:rPr lang="zh-CN" altLang="en-US" b="1" dirty="0">
                <a:gradFill>
                  <a:gsLst>
                    <a:gs pos="0">
                      <a:srgbClr val="012D86"/>
                    </a:gs>
                    <a:gs pos="100000">
                      <a:srgbClr val="0E2557"/>
                    </a:gs>
                  </a:gsLst>
                  <a:lin scaled="0"/>
                </a:gradFill>
                <a:latin typeface="仿宋" panose="02010609060101010101" charset="-122"/>
                <a:ea typeface="仿宋" panose="02010609060101010101" charset="-122"/>
                <a:cs typeface="仿宋" panose="02010609060101010101" charset="-122"/>
              </a:rPr>
              <a:t>（3）最高允许压力：</a:t>
            </a:r>
          </a:p>
          <a:p>
            <a:pPr fontAlgn="auto">
              <a:lnSpc>
                <a:spcPts val="4000"/>
              </a:lnSpc>
            </a:pPr>
            <a:r>
              <a:rPr lang="zh-CN" altLang="en-US" b="1" dirty="0">
                <a:latin typeface="仿宋" panose="02010609060101010101" charset="-122"/>
                <a:ea typeface="仿宋" panose="02010609060101010101" charset="-122"/>
                <a:cs typeface="仿宋" panose="02010609060101010101" charset="-122"/>
              </a:rPr>
              <a:t> </a:t>
            </a:r>
            <a:r>
              <a:rPr lang="en-US" altLang="zh-CN" b="1" dirty="0">
                <a:latin typeface="仿宋" panose="02010609060101010101" charset="-122"/>
                <a:ea typeface="仿宋" panose="02010609060101010101" charset="-122"/>
                <a:cs typeface="仿宋" panose="02010609060101010101" charset="-122"/>
              </a:rPr>
              <a:t>      </a:t>
            </a:r>
            <a:r>
              <a:rPr lang="zh-CN" altLang="en-US" b="1" dirty="0">
                <a:latin typeface="仿宋" panose="02010609060101010101" charset="-122"/>
                <a:ea typeface="仿宋" panose="02010609060101010101" charset="-122"/>
                <a:cs typeface="仿宋" panose="02010609060101010101" charset="-122"/>
              </a:rPr>
              <a:t>在超过额定压力的条件下，根据试验标准规定，允许液压泵短暂运行的最高压力值。</a:t>
            </a:r>
          </a:p>
        </p:txBody>
      </p:sp>
      <p:sp>
        <p:nvSpPr>
          <p:cNvPr id="9" name="文本框 8"/>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：液压泵的基本认知</a:t>
            </a:r>
          </a:p>
        </p:txBody>
      </p:sp>
      <p:graphicFrame>
        <p:nvGraphicFramePr>
          <p:cNvPr id="3" name="表格 2"/>
          <p:cNvGraphicFramePr>
            <a:graphicFrameLocks noGrp="1"/>
          </p:cNvGraphicFramePr>
          <p:nvPr>
            <p:extLst>
              <p:ext uri="{D42A27DB-BD31-4B8C-83A1-F6EECF244321}">
                <p14:modId xmlns:p14="http://schemas.microsoft.com/office/powerpoint/2010/main" val="517530845"/>
              </p:ext>
            </p:extLst>
          </p:nvPr>
        </p:nvGraphicFramePr>
        <p:xfrm>
          <a:off x="2181572" y="5698836"/>
          <a:ext cx="5586210" cy="770385"/>
        </p:xfrm>
        <a:graphic>
          <a:graphicData uri="http://schemas.openxmlformats.org/drawingml/2006/table">
            <a:tbl>
              <a:tblPr>
                <a:tableStyleId>{3C2FFA5D-87B4-456A-9821-1D502468CF0F}</a:tableStyleId>
              </a:tblPr>
              <a:tblGrid>
                <a:gridCol w="1013583">
                  <a:extLst>
                    <a:ext uri="{9D8B030D-6E8A-4147-A177-3AD203B41FA5}">
                      <a16:colId xmlns:a16="http://schemas.microsoft.com/office/drawing/2014/main" val="3774231966"/>
                    </a:ext>
                  </a:extLst>
                </a:gridCol>
                <a:gridCol w="782511">
                  <a:extLst>
                    <a:ext uri="{9D8B030D-6E8A-4147-A177-3AD203B41FA5}">
                      <a16:colId xmlns:a16="http://schemas.microsoft.com/office/drawing/2014/main" val="1593866981"/>
                    </a:ext>
                  </a:extLst>
                </a:gridCol>
                <a:gridCol w="783432">
                  <a:extLst>
                    <a:ext uri="{9D8B030D-6E8A-4147-A177-3AD203B41FA5}">
                      <a16:colId xmlns:a16="http://schemas.microsoft.com/office/drawing/2014/main" val="3484277602"/>
                    </a:ext>
                  </a:extLst>
                </a:gridCol>
                <a:gridCol w="782511">
                  <a:extLst>
                    <a:ext uri="{9D8B030D-6E8A-4147-A177-3AD203B41FA5}">
                      <a16:colId xmlns:a16="http://schemas.microsoft.com/office/drawing/2014/main" val="363819369"/>
                    </a:ext>
                  </a:extLst>
                </a:gridCol>
                <a:gridCol w="1049485">
                  <a:extLst>
                    <a:ext uri="{9D8B030D-6E8A-4147-A177-3AD203B41FA5}">
                      <a16:colId xmlns:a16="http://schemas.microsoft.com/office/drawing/2014/main" val="3128319529"/>
                    </a:ext>
                  </a:extLst>
                </a:gridCol>
                <a:gridCol w="1174688">
                  <a:extLst>
                    <a:ext uri="{9D8B030D-6E8A-4147-A177-3AD203B41FA5}">
                      <a16:colId xmlns:a16="http://schemas.microsoft.com/office/drawing/2014/main" val="196090945"/>
                    </a:ext>
                  </a:extLst>
                </a:gridCol>
              </a:tblGrid>
              <a:tr h="447411">
                <a:tc>
                  <a:txBody>
                    <a:bodyPr/>
                    <a:lstStyle/>
                    <a:p>
                      <a:pPr indent="127000" algn="ctr">
                        <a:lnSpc>
                          <a:spcPct val="150000"/>
                        </a:lnSpc>
                        <a:spcAft>
                          <a:spcPts val="0"/>
                        </a:spcAft>
                      </a:pPr>
                      <a:r>
                        <a:rPr lang="zh-CN" sz="1050" kern="100" dirty="0">
                          <a:effectLst/>
                        </a:rPr>
                        <a:t>压力等级</a:t>
                      </a:r>
                      <a:endParaRPr lang="zh-CN" sz="1050" kern="1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60000"/>
                        <a:lumOff val="40000"/>
                      </a:schemeClr>
                    </a:solidFill>
                  </a:tcPr>
                </a:tc>
                <a:tc>
                  <a:txBody>
                    <a:bodyPr/>
                    <a:lstStyle/>
                    <a:p>
                      <a:pPr indent="68580" algn="ctr">
                        <a:lnSpc>
                          <a:spcPct val="150000"/>
                        </a:lnSpc>
                        <a:spcAft>
                          <a:spcPts val="0"/>
                        </a:spcAft>
                      </a:pPr>
                      <a:r>
                        <a:rPr lang="zh-CN" sz="1050" kern="100" dirty="0">
                          <a:effectLst/>
                        </a:rPr>
                        <a:t>低压</a:t>
                      </a:r>
                      <a:endParaRPr lang="zh-CN" sz="1050" kern="1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60000"/>
                        <a:lumOff val="40000"/>
                      </a:schemeClr>
                    </a:solidFill>
                  </a:tcPr>
                </a:tc>
                <a:tc>
                  <a:txBody>
                    <a:bodyPr/>
                    <a:lstStyle/>
                    <a:p>
                      <a:pPr indent="127000" algn="ctr">
                        <a:lnSpc>
                          <a:spcPct val="150000"/>
                        </a:lnSpc>
                        <a:spcAft>
                          <a:spcPts val="0"/>
                        </a:spcAft>
                      </a:pPr>
                      <a:r>
                        <a:rPr lang="zh-CN" sz="1050" kern="100" dirty="0">
                          <a:effectLst/>
                        </a:rPr>
                        <a:t>中压</a:t>
                      </a:r>
                      <a:endParaRPr lang="zh-CN" sz="1050" kern="1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60000"/>
                        <a:lumOff val="40000"/>
                      </a:schemeClr>
                    </a:solidFill>
                  </a:tcPr>
                </a:tc>
                <a:tc>
                  <a:txBody>
                    <a:bodyPr/>
                    <a:lstStyle/>
                    <a:p>
                      <a:pPr indent="127000" algn="ctr">
                        <a:lnSpc>
                          <a:spcPct val="150000"/>
                        </a:lnSpc>
                        <a:spcAft>
                          <a:spcPts val="0"/>
                        </a:spcAft>
                      </a:pPr>
                      <a:r>
                        <a:rPr lang="zh-CN" sz="1050" kern="100" dirty="0">
                          <a:effectLst/>
                        </a:rPr>
                        <a:t>中高压</a:t>
                      </a:r>
                      <a:endParaRPr lang="zh-CN" sz="1050" kern="1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60000"/>
                        <a:lumOff val="40000"/>
                      </a:schemeClr>
                    </a:solidFill>
                  </a:tcPr>
                </a:tc>
                <a:tc>
                  <a:txBody>
                    <a:bodyPr/>
                    <a:lstStyle/>
                    <a:p>
                      <a:pPr indent="127000" algn="ctr">
                        <a:lnSpc>
                          <a:spcPct val="150000"/>
                        </a:lnSpc>
                        <a:spcAft>
                          <a:spcPts val="0"/>
                        </a:spcAft>
                      </a:pPr>
                      <a:r>
                        <a:rPr lang="zh-CN" sz="1050" kern="100" dirty="0">
                          <a:effectLst/>
                        </a:rPr>
                        <a:t>高压</a:t>
                      </a:r>
                      <a:endParaRPr lang="zh-CN" sz="1050" kern="1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60000"/>
                        <a:lumOff val="40000"/>
                      </a:schemeClr>
                    </a:solidFill>
                  </a:tcPr>
                </a:tc>
                <a:tc>
                  <a:txBody>
                    <a:bodyPr/>
                    <a:lstStyle/>
                    <a:p>
                      <a:pPr indent="127000" algn="ctr">
                        <a:lnSpc>
                          <a:spcPct val="150000"/>
                        </a:lnSpc>
                        <a:spcAft>
                          <a:spcPts val="0"/>
                        </a:spcAft>
                      </a:pPr>
                      <a:r>
                        <a:rPr lang="zh-CN" sz="1050" kern="100" dirty="0">
                          <a:effectLst/>
                        </a:rPr>
                        <a:t>超高压</a:t>
                      </a:r>
                      <a:endParaRPr lang="zh-CN" sz="1050" kern="1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60000"/>
                        <a:lumOff val="40000"/>
                      </a:schemeClr>
                    </a:solidFill>
                  </a:tcPr>
                </a:tc>
                <a:extLst>
                  <a:ext uri="{0D108BD9-81ED-4DB2-BD59-A6C34878D82A}">
                    <a16:rowId xmlns:a16="http://schemas.microsoft.com/office/drawing/2014/main" val="1989519793"/>
                  </a:ext>
                </a:extLst>
              </a:tr>
              <a:tr h="322974">
                <a:tc>
                  <a:txBody>
                    <a:bodyPr/>
                    <a:lstStyle/>
                    <a:p>
                      <a:pPr indent="127000" algn="ctr">
                        <a:lnSpc>
                          <a:spcPct val="150000"/>
                        </a:lnSpc>
                        <a:spcAft>
                          <a:spcPts val="0"/>
                        </a:spcAft>
                      </a:pPr>
                      <a:r>
                        <a:rPr lang="zh-CN" sz="1050" kern="100" dirty="0">
                          <a:effectLst/>
                        </a:rPr>
                        <a:t>压力</a:t>
                      </a:r>
                      <a:r>
                        <a:rPr lang="en-US" sz="1050" kern="100" dirty="0">
                          <a:effectLst/>
                        </a:rPr>
                        <a:t>/MPa</a:t>
                      </a:r>
                      <a:endParaRPr lang="zh-CN" sz="1050" kern="100" dirty="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en-US" sz="1050" kern="100">
                          <a:effectLst/>
                        </a:rPr>
                        <a:t>≤2.5</a:t>
                      </a:r>
                      <a:endParaRPr lang="zh-CN" sz="1050" kern="10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en-US" sz="1050" kern="100">
                          <a:effectLst/>
                        </a:rPr>
                        <a:t>&gt;2.5~8</a:t>
                      </a:r>
                      <a:endParaRPr lang="zh-CN" sz="1050" kern="10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en-US" sz="1050" kern="100">
                          <a:effectLst/>
                        </a:rPr>
                        <a:t>&gt;8~16</a:t>
                      </a:r>
                      <a:endParaRPr lang="zh-CN" sz="1050" kern="10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en-US" sz="1050" kern="100" dirty="0">
                          <a:effectLst/>
                        </a:rPr>
                        <a:t>&gt;16~32</a:t>
                      </a:r>
                      <a:endParaRPr lang="zh-CN" sz="1050" kern="100" dirty="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en-US" sz="1050" kern="100" dirty="0">
                          <a:effectLst/>
                        </a:rPr>
                        <a:t>&gt;32</a:t>
                      </a:r>
                      <a:endParaRPr lang="zh-CN" sz="1050" kern="100" dirty="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extLst>
                  <a:ext uri="{0D108BD9-81ED-4DB2-BD59-A6C34878D82A}">
                    <a16:rowId xmlns:a16="http://schemas.microsoft.com/office/drawing/2014/main" val="843522024"/>
                  </a:ext>
                </a:extLst>
              </a:tr>
            </a:tbl>
          </a:graphicData>
        </a:graphic>
      </p:graphicFrame>
    </p:spTree>
    <p:extLst>
      <p:ext uri="{BB962C8B-B14F-4D97-AF65-F5344CB8AC3E}">
        <p14:creationId xmlns:p14="http://schemas.microsoft.com/office/powerpoint/2010/main" val="29442093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08727" y="1806171"/>
            <a:ext cx="10113818" cy="3472746"/>
          </a:xfrm>
          <a:prstGeom prst="rect">
            <a:avLst/>
          </a:prstGeom>
        </p:spPr>
        <p:txBody>
          <a:bodyPr wrap="square">
            <a:spAutoFit/>
          </a:bodyPr>
          <a:lstStyle/>
          <a:p>
            <a:pPr fontAlgn="auto">
              <a:spcAft>
                <a:spcPts val="1200"/>
              </a:spcAft>
            </a:pPr>
            <a:r>
              <a:rPr lang="zh-CN" altLang="en-US" sz="2000" b="1" dirty="0">
                <a:solidFill>
                  <a:srgbClr val="FF0000"/>
                </a:solidFill>
                <a:latin typeface="仿宋" panose="02010609060101010101" charset="-122"/>
                <a:ea typeface="仿宋" panose="02010609060101010101" charset="-122"/>
                <a:cs typeface="仿宋" panose="02010609060101010101" charset="-122"/>
              </a:rPr>
              <a:t>2、排量和流量</a:t>
            </a:r>
            <a:endParaRPr lang="zh-CN" altLang="en-US" sz="2000" b="1" dirty="0">
              <a:latin typeface="仿宋" panose="02010609060101010101" charset="-122"/>
              <a:ea typeface="仿宋" panose="02010609060101010101" charset="-122"/>
              <a:cs typeface="仿宋" panose="02010609060101010101" charset="-122"/>
            </a:endParaRPr>
          </a:p>
          <a:p>
            <a:pPr fontAlgn="auto">
              <a:spcAft>
                <a:spcPts val="700"/>
              </a:spcAft>
            </a:pPr>
            <a:r>
              <a:rPr lang="zh-CN" altLang="en-US" b="1" dirty="0">
                <a:latin typeface="仿宋" panose="02010609060101010101" charset="-122"/>
                <a:ea typeface="仿宋" panose="02010609060101010101" charset="-122"/>
                <a:cs typeface="仿宋" panose="02010609060101010101" charset="-122"/>
              </a:rPr>
              <a:t>（1）</a:t>
            </a:r>
            <a:r>
              <a:rPr lang="zh-CN" altLang="en-US" b="1" dirty="0">
                <a:gradFill>
                  <a:gsLst>
                    <a:gs pos="0">
                      <a:srgbClr val="012D86"/>
                    </a:gs>
                    <a:gs pos="100000">
                      <a:srgbClr val="0E2557"/>
                    </a:gs>
                  </a:gsLst>
                  <a:lin scaled="0"/>
                </a:gradFill>
                <a:latin typeface="仿宋" panose="02010609060101010101" charset="-122"/>
                <a:ea typeface="仿宋" panose="02010609060101010101" charset="-122"/>
                <a:cs typeface="仿宋" panose="02010609060101010101" charset="-122"/>
              </a:rPr>
              <a:t>排量</a:t>
            </a:r>
            <a:r>
              <a:rPr lang="en-US" altLang="zh-CN" b="1" dirty="0">
                <a:gradFill>
                  <a:gsLst>
                    <a:gs pos="0">
                      <a:srgbClr val="012D86"/>
                    </a:gs>
                    <a:gs pos="100000">
                      <a:srgbClr val="0E2557"/>
                    </a:gs>
                  </a:gsLst>
                  <a:lin scaled="0"/>
                </a:gradFill>
                <a:latin typeface="仿宋" panose="02010609060101010101" charset="-122"/>
                <a:ea typeface="仿宋" panose="02010609060101010101" charset="-122"/>
                <a:cs typeface="仿宋" panose="02010609060101010101" charset="-122"/>
              </a:rPr>
              <a:t>V</a:t>
            </a:r>
            <a:r>
              <a:rPr lang="zh-CN" altLang="en-US" b="1" dirty="0">
                <a:gradFill>
                  <a:gsLst>
                    <a:gs pos="0">
                      <a:srgbClr val="012D86"/>
                    </a:gs>
                    <a:gs pos="100000">
                      <a:srgbClr val="0E2557"/>
                    </a:gs>
                  </a:gsLst>
                  <a:lin scaled="0"/>
                </a:gradFill>
                <a:latin typeface="仿宋" panose="02010609060101010101" charset="-122"/>
                <a:ea typeface="仿宋" panose="02010609060101010101" charset="-122"/>
                <a:cs typeface="仿宋" panose="02010609060101010101" charset="-122"/>
              </a:rPr>
              <a:t>:</a:t>
            </a:r>
            <a:r>
              <a:rPr lang="zh-CN" altLang="en-US" b="1" dirty="0">
                <a:latin typeface="仿宋" panose="02010609060101010101" charset="-122"/>
                <a:ea typeface="仿宋" panose="02010609060101010101" charset="-122"/>
                <a:cs typeface="仿宋" panose="02010609060101010101" charset="-122"/>
              </a:rPr>
              <a:t>在不考虑泄漏的情况下，液压泵轴每转一周所排出的液体的体积称为液压泵的排量。</a:t>
            </a:r>
          </a:p>
          <a:p>
            <a:pPr fontAlgn="auto">
              <a:lnSpc>
                <a:spcPts val="2800"/>
              </a:lnSpc>
              <a:spcBef>
                <a:spcPts val="700"/>
              </a:spcBef>
              <a:spcAft>
                <a:spcPts val="700"/>
              </a:spcAft>
            </a:pPr>
            <a:r>
              <a:rPr lang="zh-CN" altLang="en-US" b="1" dirty="0">
                <a:latin typeface="仿宋" panose="02010609060101010101" charset="-122"/>
                <a:ea typeface="仿宋" panose="02010609060101010101" charset="-122"/>
                <a:cs typeface="仿宋" panose="02010609060101010101" charset="-122"/>
              </a:rPr>
              <a:t>（2）</a:t>
            </a:r>
            <a:r>
              <a:rPr lang="zh-CN" altLang="en-US" b="1" dirty="0">
                <a:solidFill>
                  <a:srgbClr val="002060"/>
                </a:solidFill>
                <a:latin typeface="仿宋" panose="02010609060101010101" charset="-122"/>
                <a:ea typeface="仿宋" panose="02010609060101010101" charset="-122"/>
                <a:cs typeface="仿宋" panose="02010609060101010101" charset="-122"/>
              </a:rPr>
              <a:t>理论流量qt：</a:t>
            </a:r>
            <a:r>
              <a:rPr lang="zh-CN" altLang="en-US" b="1" dirty="0">
                <a:latin typeface="仿宋" panose="02010609060101010101" charset="-122"/>
                <a:ea typeface="仿宋" panose="02010609060101010101" charset="-122"/>
                <a:cs typeface="仿宋" panose="02010609060101010101" charset="-122"/>
              </a:rPr>
              <a:t>在不考虑液压泵泄漏的条件下，在单位时间内所排出的液体体积称为理论流量。                      </a:t>
            </a:r>
          </a:p>
          <a:p>
            <a:pPr fontAlgn="auto">
              <a:lnSpc>
                <a:spcPts val="2800"/>
              </a:lnSpc>
              <a:spcAft>
                <a:spcPts val="700"/>
              </a:spcAft>
            </a:pPr>
            <a:r>
              <a:rPr lang="zh-CN" altLang="en-US" b="1" dirty="0">
                <a:latin typeface="仿宋" panose="02010609060101010101" charset="-122"/>
                <a:ea typeface="仿宋" panose="02010609060101010101" charset="-122"/>
                <a:cs typeface="仿宋" panose="02010609060101010101" charset="-122"/>
              </a:rPr>
              <a:t> </a:t>
            </a:r>
            <a:r>
              <a:rPr lang="en-US" altLang="zh-CN" b="1" dirty="0">
                <a:latin typeface="仿宋" panose="02010609060101010101" charset="-122"/>
                <a:ea typeface="仿宋" panose="02010609060101010101" charset="-122"/>
                <a:cs typeface="仿宋" panose="02010609060101010101" charset="-122"/>
              </a:rPr>
              <a:t>                     </a:t>
            </a:r>
            <a:r>
              <a:rPr lang="zh-CN" altLang="en-US" b="1" dirty="0">
                <a:latin typeface="仿宋" panose="02010609060101010101" charset="-122"/>
                <a:ea typeface="仿宋" panose="02010609060101010101" charset="-122"/>
                <a:cs typeface="仿宋" panose="02010609060101010101" charset="-122"/>
              </a:rPr>
              <a:t>qt =Vn                   </a:t>
            </a:r>
          </a:p>
          <a:p>
            <a:pPr fontAlgn="auto">
              <a:spcAft>
                <a:spcPts val="700"/>
              </a:spcAft>
            </a:pPr>
            <a:r>
              <a:rPr lang="zh-CN" altLang="en-US" b="1" dirty="0">
                <a:latin typeface="仿宋" panose="02010609060101010101" charset="-122"/>
                <a:ea typeface="仿宋" panose="02010609060101010101" charset="-122"/>
                <a:cs typeface="仿宋" panose="02010609060101010101" charset="-122"/>
              </a:rPr>
              <a:t>（3）</a:t>
            </a:r>
            <a:r>
              <a:rPr lang="zh-CN" altLang="en-US" b="1" dirty="0">
                <a:gradFill>
                  <a:gsLst>
                    <a:gs pos="0">
                      <a:srgbClr val="012D86"/>
                    </a:gs>
                    <a:gs pos="100000">
                      <a:srgbClr val="0E2557"/>
                    </a:gs>
                  </a:gsLst>
                  <a:lin scaled="0"/>
                </a:gradFill>
                <a:latin typeface="仿宋" panose="02010609060101010101" charset="-122"/>
                <a:ea typeface="仿宋" panose="02010609060101010101" charset="-122"/>
                <a:cs typeface="仿宋" panose="02010609060101010101" charset="-122"/>
              </a:rPr>
              <a:t>实际流量q：</a:t>
            </a:r>
            <a:r>
              <a:rPr lang="zh-CN" altLang="en-US" b="1" dirty="0">
                <a:latin typeface="仿宋" panose="02010609060101010101" charset="-122"/>
                <a:ea typeface="仿宋" panose="02010609060101010101" charset="-122"/>
                <a:cs typeface="仿宋" panose="02010609060101010101" charset="-122"/>
              </a:rPr>
              <a:t>液压泵在某一具体工况下，单位时间内所排出的液体的实际体积称为实际流量，它等于理论流量qt减去泄漏流量△q，即：</a:t>
            </a:r>
          </a:p>
          <a:p>
            <a:pPr fontAlgn="auto">
              <a:spcAft>
                <a:spcPts val="700"/>
              </a:spcAft>
            </a:pPr>
            <a:r>
              <a:rPr lang="zh-CN" altLang="en-US" b="1" dirty="0">
                <a:latin typeface="仿宋" panose="02010609060101010101" charset="-122"/>
                <a:ea typeface="仿宋" panose="02010609060101010101" charset="-122"/>
                <a:cs typeface="仿宋" panose="02010609060101010101" charset="-122"/>
              </a:rPr>
              <a:t>                      q=</a:t>
            </a:r>
            <a:r>
              <a:rPr lang="zh-CN" altLang="en-US" b="1" dirty="0">
                <a:latin typeface="仿宋" panose="02010609060101010101" charset="-122"/>
                <a:ea typeface="仿宋" panose="02010609060101010101" charset="-122"/>
                <a:cs typeface="仿宋" panose="02010609060101010101" charset="-122"/>
                <a:sym typeface="+mn-ea"/>
              </a:rPr>
              <a:t>qt</a:t>
            </a:r>
            <a:r>
              <a:rPr lang="zh-CN" altLang="en-US" b="1" dirty="0">
                <a:latin typeface="仿宋" panose="02010609060101010101" charset="-122"/>
                <a:ea typeface="仿宋" panose="02010609060101010101" charset="-122"/>
                <a:cs typeface="仿宋" panose="02010609060101010101" charset="-122"/>
              </a:rPr>
              <a:t>-△q                  </a:t>
            </a:r>
          </a:p>
          <a:p>
            <a:pPr fontAlgn="auto">
              <a:spcAft>
                <a:spcPts val="700"/>
              </a:spcAft>
            </a:pPr>
            <a:r>
              <a:rPr lang="zh-CN" altLang="en-US" b="1" dirty="0">
                <a:latin typeface="仿宋" panose="02010609060101010101" charset="-122"/>
                <a:ea typeface="仿宋" panose="02010609060101010101" charset="-122"/>
                <a:cs typeface="仿宋" panose="02010609060101010101" charset="-122"/>
              </a:rPr>
              <a:t>（4）</a:t>
            </a:r>
            <a:r>
              <a:rPr lang="zh-CN" altLang="en-US" b="1" dirty="0">
                <a:solidFill>
                  <a:srgbClr val="002060"/>
                </a:solidFill>
                <a:latin typeface="仿宋" panose="02010609060101010101" charset="-122"/>
                <a:ea typeface="仿宋" panose="02010609060101010101" charset="-122"/>
                <a:cs typeface="仿宋" panose="02010609060101010101" charset="-122"/>
              </a:rPr>
              <a:t>额定流量qn：</a:t>
            </a:r>
            <a:r>
              <a:rPr lang="zh-CN" altLang="en-US" b="1" dirty="0">
                <a:latin typeface="仿宋" panose="02010609060101010101" charset="-122"/>
                <a:ea typeface="仿宋" panose="02010609060101010101" charset="-122"/>
                <a:cs typeface="仿宋" panose="02010609060101010101" charset="-122"/>
              </a:rPr>
              <a:t>液压泵在正常工作条件下，按实验标准规定（如在额定压力和额定转速下）必须保证的流量。</a:t>
            </a:r>
          </a:p>
        </p:txBody>
      </p:sp>
      <p:sp>
        <p:nvSpPr>
          <p:cNvPr id="5" name="文本框 4"/>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：液压泵的基本认知</a:t>
            </a:r>
          </a:p>
        </p:txBody>
      </p:sp>
    </p:spTree>
    <p:extLst>
      <p:ext uri="{BB962C8B-B14F-4D97-AF65-F5344CB8AC3E}">
        <p14:creationId xmlns:p14="http://schemas.microsoft.com/office/powerpoint/2010/main" val="42502495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28799" y="1963190"/>
            <a:ext cx="10113818" cy="2923877"/>
          </a:xfrm>
          <a:prstGeom prst="rect">
            <a:avLst/>
          </a:prstGeom>
        </p:spPr>
        <p:txBody>
          <a:bodyPr wrap="square">
            <a:spAutoFit/>
          </a:bodyPr>
          <a:lstStyle/>
          <a:p>
            <a:r>
              <a:rPr lang="zh-CN" altLang="en-US" sz="2000" b="1" dirty="0">
                <a:solidFill>
                  <a:srgbClr val="FF0000"/>
                </a:solidFill>
                <a:latin typeface="宋体" panose="02010600030101010101" pitchFamily="2" charset="-122"/>
                <a:ea typeface="宋体" panose="02010600030101010101" pitchFamily="2" charset="-122"/>
                <a:cs typeface="仿宋" panose="02010609060101010101" charset="-122"/>
              </a:rPr>
              <a:t>3、液压泵的功率</a:t>
            </a:r>
          </a:p>
          <a:p>
            <a:endParaRPr lang="zh-CN" altLang="en-US" sz="2000" b="1" dirty="0">
              <a:solidFill>
                <a:srgbClr val="FF0000"/>
              </a:solidFill>
              <a:latin typeface="仿宋" panose="02010609060101010101" charset="-122"/>
              <a:ea typeface="仿宋" panose="02010609060101010101" charset="-122"/>
              <a:cs typeface="仿宋" panose="02010609060101010101" charset="-122"/>
            </a:endParaRPr>
          </a:p>
          <a:p>
            <a:r>
              <a:rPr lang="zh-CN" altLang="en-US" sz="2000" b="1" dirty="0">
                <a:latin typeface="仿宋" panose="02010609060101010101" charset="-122"/>
                <a:ea typeface="仿宋" panose="02010609060101010101" charset="-122"/>
                <a:cs typeface="仿宋" panose="02010609060101010101" charset="-122"/>
              </a:rPr>
              <a:t>（1）</a:t>
            </a:r>
            <a:r>
              <a:rPr lang="zh-CN" altLang="en-US" sz="2000" b="1" dirty="0">
                <a:gradFill>
                  <a:gsLst>
                    <a:gs pos="0">
                      <a:srgbClr val="012D86"/>
                    </a:gs>
                    <a:gs pos="100000">
                      <a:srgbClr val="0E2557"/>
                    </a:gs>
                  </a:gsLst>
                  <a:lin scaled="0"/>
                </a:gradFill>
                <a:latin typeface="仿宋" panose="02010609060101010101" charset="-122"/>
                <a:ea typeface="仿宋" panose="02010609060101010101" charset="-122"/>
                <a:cs typeface="仿宋" panose="02010609060101010101" charset="-122"/>
              </a:rPr>
              <a:t>输入功率P</a:t>
            </a:r>
            <a:r>
              <a:rPr lang="zh-CN" altLang="en-US" sz="1600" b="1" dirty="0">
                <a:gradFill>
                  <a:gsLst>
                    <a:gs pos="0">
                      <a:srgbClr val="012D86"/>
                    </a:gs>
                    <a:gs pos="100000">
                      <a:srgbClr val="0E2557"/>
                    </a:gs>
                  </a:gsLst>
                  <a:lin scaled="0"/>
                </a:gradFill>
                <a:latin typeface="仿宋" panose="02010609060101010101" charset="-122"/>
                <a:ea typeface="仿宋" panose="02010609060101010101" charset="-122"/>
                <a:cs typeface="仿宋" panose="02010609060101010101" charset="-122"/>
              </a:rPr>
              <a:t>i</a:t>
            </a:r>
            <a:r>
              <a:rPr lang="zh-CN" altLang="en-US" sz="2000" b="1" dirty="0">
                <a:gradFill>
                  <a:gsLst>
                    <a:gs pos="0">
                      <a:srgbClr val="012D86"/>
                    </a:gs>
                    <a:gs pos="100000">
                      <a:srgbClr val="0E2557"/>
                    </a:gs>
                  </a:gsLst>
                  <a:lin scaled="0"/>
                </a:gradFill>
                <a:latin typeface="仿宋" panose="02010609060101010101" charset="-122"/>
                <a:ea typeface="仿宋" panose="02010609060101010101" charset="-122"/>
                <a:cs typeface="仿宋" panose="02010609060101010101" charset="-122"/>
              </a:rPr>
              <a:t>：</a:t>
            </a:r>
            <a:r>
              <a:rPr lang="zh-CN" altLang="en-US" sz="2000" b="1" dirty="0">
                <a:latin typeface="仿宋" panose="02010609060101010101" charset="-122"/>
                <a:ea typeface="仿宋" panose="02010609060101010101" charset="-122"/>
                <a:cs typeface="仿宋" panose="02010609060101010101" charset="-122"/>
              </a:rPr>
              <a:t>液压泵的输入功率为泵轴的驱动功率，其值为</a:t>
            </a:r>
          </a:p>
          <a:p>
            <a:r>
              <a:rPr lang="zh-CN" altLang="en-US" sz="2000" b="1" dirty="0">
                <a:latin typeface="仿宋" panose="02010609060101010101" charset="-122"/>
                <a:ea typeface="仿宋" panose="02010609060101010101" charset="-122"/>
                <a:cs typeface="仿宋" panose="02010609060101010101" charset="-122"/>
              </a:rPr>
              <a:t>                 P</a:t>
            </a:r>
            <a:r>
              <a:rPr lang="zh-CN" altLang="en-US" sz="1600" b="1" dirty="0">
                <a:latin typeface="仿宋" panose="02010609060101010101" charset="-122"/>
                <a:ea typeface="仿宋" panose="02010609060101010101" charset="-122"/>
                <a:cs typeface="仿宋" panose="02010609060101010101" charset="-122"/>
              </a:rPr>
              <a:t>i</a:t>
            </a:r>
            <a:r>
              <a:rPr lang="zh-CN" altLang="en-US" sz="2000" b="1" dirty="0">
                <a:latin typeface="仿宋" panose="02010609060101010101" charset="-122"/>
                <a:ea typeface="仿宋" panose="02010609060101010101" charset="-122"/>
                <a:cs typeface="仿宋" panose="02010609060101010101" charset="-122"/>
              </a:rPr>
              <a:t>=2πnT</a:t>
            </a:r>
            <a:r>
              <a:rPr lang="zh-CN" altLang="en-US" sz="1600" b="1" dirty="0">
                <a:latin typeface="仿宋" panose="02010609060101010101" charset="-122"/>
                <a:ea typeface="仿宋" panose="02010609060101010101" charset="-122"/>
                <a:cs typeface="仿宋" panose="02010609060101010101" charset="-122"/>
              </a:rPr>
              <a:t>i</a:t>
            </a:r>
            <a:r>
              <a:rPr lang="zh-CN" altLang="en-US" sz="2000" b="1" dirty="0">
                <a:latin typeface="仿宋" panose="02010609060101010101" charset="-122"/>
                <a:ea typeface="仿宋" panose="02010609060101010101" charset="-122"/>
                <a:cs typeface="仿宋" panose="02010609060101010101" charset="-122"/>
              </a:rPr>
              <a:t>                     </a:t>
            </a:r>
          </a:p>
          <a:p>
            <a:r>
              <a:rPr lang="en-US" altLang="zh-CN" sz="2000" dirty="0">
                <a:latin typeface="仿宋" panose="02010609060101010101" charset="-122"/>
                <a:ea typeface="仿宋" panose="02010609060101010101" charset="-122"/>
                <a:cs typeface="仿宋" panose="02010609060101010101" charset="-122"/>
              </a:rPr>
              <a:t>(</a:t>
            </a:r>
            <a:r>
              <a:rPr lang="zh-CN" altLang="en-US" sz="2000" dirty="0">
                <a:latin typeface="仿宋" panose="02010609060101010101" charset="-122"/>
                <a:ea typeface="仿宋" panose="02010609060101010101" charset="-122"/>
                <a:cs typeface="仿宋" panose="02010609060101010101" charset="-122"/>
              </a:rPr>
              <a:t>T</a:t>
            </a:r>
            <a:r>
              <a:rPr lang="zh-CN" altLang="en-US" sz="1600" dirty="0">
                <a:latin typeface="仿宋" panose="02010609060101010101" charset="-122"/>
                <a:ea typeface="仿宋" panose="02010609060101010101" charset="-122"/>
                <a:cs typeface="仿宋" panose="02010609060101010101" charset="-122"/>
              </a:rPr>
              <a:t>i</a:t>
            </a:r>
            <a:r>
              <a:rPr lang="zh-CN" altLang="en-US" sz="2000" dirty="0">
                <a:latin typeface="仿宋" panose="02010609060101010101" charset="-122"/>
                <a:ea typeface="仿宋" panose="02010609060101010101" charset="-122"/>
                <a:cs typeface="仿宋" panose="02010609060101010101" charset="-122"/>
              </a:rPr>
              <a:t>为液压泵的输入转矩，n为泵轴的转速。</a:t>
            </a:r>
            <a:r>
              <a:rPr lang="en-US" altLang="zh-CN" sz="2000" dirty="0">
                <a:latin typeface="仿宋" panose="02010609060101010101" charset="-122"/>
                <a:ea typeface="仿宋" panose="02010609060101010101" charset="-122"/>
                <a:cs typeface="仿宋" panose="02010609060101010101" charset="-122"/>
              </a:rPr>
              <a:t>)</a:t>
            </a:r>
          </a:p>
          <a:p>
            <a:endParaRPr lang="zh-CN" altLang="en-US" sz="2000" b="1" dirty="0">
              <a:latin typeface="仿宋" panose="02010609060101010101" charset="-122"/>
              <a:ea typeface="仿宋" panose="02010609060101010101" charset="-122"/>
              <a:cs typeface="仿宋" panose="02010609060101010101" charset="-122"/>
            </a:endParaRPr>
          </a:p>
          <a:p>
            <a:r>
              <a:rPr lang="zh-CN" altLang="en-US" sz="2000" b="1" dirty="0">
                <a:latin typeface="仿宋" panose="02010609060101010101" charset="-122"/>
                <a:ea typeface="仿宋" panose="02010609060101010101" charset="-122"/>
                <a:cs typeface="仿宋" panose="02010609060101010101" charset="-122"/>
              </a:rPr>
              <a:t>（2）</a:t>
            </a:r>
            <a:r>
              <a:rPr lang="zh-CN" altLang="en-US" sz="2000" b="1" dirty="0">
                <a:gradFill>
                  <a:gsLst>
                    <a:gs pos="0">
                      <a:srgbClr val="012D86"/>
                    </a:gs>
                    <a:gs pos="100000">
                      <a:srgbClr val="0E2557"/>
                    </a:gs>
                  </a:gsLst>
                  <a:lin scaled="0"/>
                </a:gradFill>
                <a:latin typeface="仿宋" panose="02010609060101010101" charset="-122"/>
                <a:ea typeface="仿宋" panose="02010609060101010101" charset="-122"/>
                <a:cs typeface="仿宋" panose="02010609060101010101" charset="-122"/>
              </a:rPr>
              <a:t>输出功率Po ：</a:t>
            </a:r>
            <a:r>
              <a:rPr lang="zh-CN" altLang="en-US" sz="2000" b="1" dirty="0">
                <a:latin typeface="仿宋" panose="02010609060101010101" charset="-122"/>
                <a:ea typeface="仿宋" panose="02010609060101010101" charset="-122"/>
                <a:cs typeface="仿宋" panose="02010609060101010101" charset="-122"/>
              </a:rPr>
              <a:t>液压泵输出的液压效率。                               </a:t>
            </a:r>
          </a:p>
          <a:p>
            <a:r>
              <a:rPr lang="zh-CN" altLang="en-US" sz="2000" b="1" dirty="0">
                <a:latin typeface="仿宋" panose="02010609060101010101" charset="-122"/>
                <a:ea typeface="仿宋" panose="02010609060101010101" charset="-122"/>
                <a:cs typeface="仿宋" panose="02010609060101010101" charset="-122"/>
              </a:rPr>
              <a:t> </a:t>
            </a:r>
            <a:r>
              <a:rPr lang="en-US" altLang="zh-CN" sz="2000" b="1" dirty="0">
                <a:latin typeface="仿宋" panose="02010609060101010101" charset="-122"/>
                <a:ea typeface="仿宋" panose="02010609060101010101" charset="-122"/>
                <a:cs typeface="仿宋" panose="02010609060101010101" charset="-122"/>
              </a:rPr>
              <a:t>                </a:t>
            </a:r>
            <a:r>
              <a:rPr lang="zh-CN" altLang="en-US" sz="2000" b="1" dirty="0">
                <a:latin typeface="仿宋" panose="02010609060101010101" charset="-122"/>
                <a:ea typeface="仿宋" panose="02010609060101010101" charset="-122"/>
                <a:cs typeface="仿宋" panose="02010609060101010101" charset="-122"/>
              </a:rPr>
              <a:t> Po=</a:t>
            </a:r>
            <a:r>
              <a:rPr lang="zh-CN" altLang="en-US" sz="2400" b="1" dirty="0">
                <a:latin typeface="仿宋" panose="02010609060101010101" charset="-122"/>
                <a:ea typeface="仿宋" panose="02010609060101010101" charset="-122"/>
                <a:cs typeface="仿宋" panose="02010609060101010101" charset="-122"/>
              </a:rPr>
              <a:t>pq</a:t>
            </a:r>
            <a:r>
              <a:rPr lang="zh-CN" altLang="en-US" sz="2000" b="1" dirty="0">
                <a:latin typeface="仿宋" panose="02010609060101010101" charset="-122"/>
                <a:ea typeface="仿宋" panose="02010609060101010101" charset="-122"/>
                <a:cs typeface="仿宋" panose="02010609060101010101" charset="-122"/>
              </a:rPr>
              <a:t>               </a:t>
            </a:r>
          </a:p>
          <a:p>
            <a:r>
              <a:rPr lang="en-US" altLang="zh-CN" sz="2000" dirty="0">
                <a:latin typeface="仿宋" panose="02010609060101010101" charset="-122"/>
                <a:ea typeface="仿宋" panose="02010609060101010101" charset="-122"/>
                <a:cs typeface="仿宋" panose="02010609060101010101" charset="-122"/>
              </a:rPr>
              <a:t>(</a:t>
            </a:r>
            <a:r>
              <a:rPr lang="zh-CN" altLang="en-US" sz="2000" dirty="0">
                <a:latin typeface="仿宋" panose="02010609060101010101" charset="-122"/>
                <a:ea typeface="仿宋" panose="02010609060101010101" charset="-122"/>
                <a:cs typeface="仿宋" panose="02010609060101010101" charset="-122"/>
              </a:rPr>
              <a:t>p为缸内液体的压力，q为输入液压缸的油液流量</a:t>
            </a:r>
            <a:r>
              <a:rPr lang="en-US" altLang="zh-CN" sz="2000" dirty="0">
                <a:latin typeface="仿宋" panose="02010609060101010101" charset="-122"/>
                <a:ea typeface="仿宋" panose="02010609060101010101" charset="-122"/>
                <a:cs typeface="仿宋" panose="02010609060101010101" charset="-122"/>
              </a:rPr>
              <a:t>.)</a:t>
            </a:r>
            <a:endParaRPr lang="zh-CN" altLang="en-US" sz="2000" dirty="0">
              <a:highlight>
                <a:srgbClr val="00FFFF"/>
              </a:highlight>
              <a:latin typeface="仿宋" panose="02010609060101010101" charset="-122"/>
              <a:ea typeface="仿宋" panose="02010609060101010101" charset="-122"/>
              <a:cs typeface="仿宋" panose="02010609060101010101" charset="-122"/>
            </a:endParaRPr>
          </a:p>
        </p:txBody>
      </p:sp>
      <p:sp>
        <p:nvSpPr>
          <p:cNvPr id="5" name="文本框 4"/>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：液压泵的基本认知</a:t>
            </a:r>
          </a:p>
        </p:txBody>
      </p:sp>
    </p:spTree>
    <p:extLst>
      <p:ext uri="{BB962C8B-B14F-4D97-AF65-F5344CB8AC3E}">
        <p14:creationId xmlns:p14="http://schemas.microsoft.com/office/powerpoint/2010/main" val="28461989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79608" y="1957646"/>
            <a:ext cx="10529454" cy="3877985"/>
          </a:xfrm>
          <a:prstGeom prst="rect">
            <a:avLst/>
          </a:prstGeom>
        </p:spPr>
        <p:txBody>
          <a:bodyPr wrap="square">
            <a:spAutoFit/>
          </a:bodyPr>
          <a:lstStyle/>
          <a:p>
            <a:pPr>
              <a:spcAft>
                <a:spcPts val="1200"/>
              </a:spcAft>
            </a:pPr>
            <a:r>
              <a:rPr lang="zh-CN" altLang="en-US" sz="2000" b="1" dirty="0">
                <a:solidFill>
                  <a:srgbClr val="FF0000"/>
                </a:solidFill>
                <a:latin typeface="宋体" panose="02010600030101010101" pitchFamily="2" charset="-122"/>
                <a:ea typeface="宋体" panose="02010600030101010101" pitchFamily="2" charset="-122"/>
                <a:cs typeface="仿宋" panose="02010609060101010101" charset="-122"/>
              </a:rPr>
              <a:t>4、液压泵的效率</a:t>
            </a:r>
          </a:p>
          <a:p>
            <a:r>
              <a:rPr lang="zh-CN" altLang="en-US" b="1" dirty="0">
                <a:latin typeface="仿宋" panose="02010609060101010101" pitchFamily="49" charset="-122"/>
                <a:ea typeface="仿宋" panose="02010609060101010101" pitchFamily="49" charset="-122"/>
                <a:cs typeface="仿宋" panose="02010609060101010101" charset="-122"/>
              </a:rPr>
              <a:t>（1）</a:t>
            </a:r>
            <a:r>
              <a:rPr lang="zh-CN" altLang="en-US" b="1" dirty="0">
                <a:gradFill>
                  <a:gsLst>
                    <a:gs pos="0">
                      <a:srgbClr val="012D86"/>
                    </a:gs>
                    <a:gs pos="100000">
                      <a:srgbClr val="0E2557"/>
                    </a:gs>
                  </a:gsLst>
                  <a:lin scaled="0"/>
                </a:gradFill>
                <a:latin typeface="仿宋" panose="02010609060101010101" pitchFamily="49" charset="-122"/>
                <a:ea typeface="仿宋" panose="02010609060101010101" pitchFamily="49" charset="-122"/>
                <a:cs typeface="仿宋" panose="02010609060101010101" charset="-122"/>
              </a:rPr>
              <a:t>容积效率ηv：</a:t>
            </a:r>
            <a:r>
              <a:rPr lang="zh-CN" altLang="en-US" b="1" dirty="0">
                <a:latin typeface="仿宋" panose="02010609060101010101" pitchFamily="49" charset="-122"/>
                <a:ea typeface="仿宋" panose="02010609060101010101" pitchFamily="49" charset="-122"/>
                <a:cs typeface="仿宋" panose="02010609060101010101" charset="-122"/>
              </a:rPr>
              <a:t>液压泵的实际流量与理论流量之比。</a:t>
            </a:r>
          </a:p>
          <a:p>
            <a:r>
              <a:rPr lang="zh-CN" altLang="en-US" dirty="0">
                <a:latin typeface="仿宋" panose="02010609060101010101" pitchFamily="49" charset="-122"/>
                <a:ea typeface="仿宋" panose="02010609060101010101" pitchFamily="49" charset="-122"/>
              </a:rPr>
              <a:t>                         </a:t>
            </a:r>
          </a:p>
          <a:p>
            <a:r>
              <a:rPr lang="zh-CN" altLang="en-US" dirty="0">
                <a:latin typeface="仿宋" panose="02010609060101010101" pitchFamily="49" charset="-122"/>
                <a:ea typeface="仿宋" panose="02010609060101010101" pitchFamily="49" charset="-122"/>
              </a:rPr>
              <a:t>    </a:t>
            </a:r>
          </a:p>
          <a:p>
            <a:endParaRPr lang="zh-CN" altLang="en-US" dirty="0">
              <a:latin typeface="仿宋" panose="02010609060101010101" pitchFamily="49" charset="-122"/>
              <a:ea typeface="仿宋" panose="02010609060101010101" pitchFamily="49" charset="-122"/>
            </a:endParaRPr>
          </a:p>
          <a:p>
            <a:r>
              <a:rPr lang="zh-CN" altLang="en-US" b="1" dirty="0">
                <a:latin typeface="仿宋" panose="02010609060101010101" pitchFamily="49" charset="-122"/>
                <a:ea typeface="仿宋" panose="02010609060101010101" pitchFamily="49" charset="-122"/>
                <a:cs typeface="仿宋" panose="02010609060101010101" charset="-122"/>
              </a:rPr>
              <a:t>（2）</a:t>
            </a:r>
            <a:r>
              <a:rPr lang="zh-CN" altLang="en-US" b="1" dirty="0">
                <a:gradFill>
                  <a:gsLst>
                    <a:gs pos="0">
                      <a:srgbClr val="012D86"/>
                    </a:gs>
                    <a:gs pos="100000">
                      <a:srgbClr val="0E2557"/>
                    </a:gs>
                  </a:gsLst>
                  <a:lin scaled="0"/>
                </a:gradFill>
                <a:latin typeface="仿宋" panose="02010609060101010101" pitchFamily="49" charset="-122"/>
                <a:ea typeface="仿宋" panose="02010609060101010101" pitchFamily="49" charset="-122"/>
                <a:cs typeface="仿宋" panose="02010609060101010101" charset="-122"/>
              </a:rPr>
              <a:t>机械效率</a:t>
            </a:r>
            <a:r>
              <a:rPr lang="zh-CN" altLang="en-US" b="1" dirty="0">
                <a:gradFill>
                  <a:gsLst>
                    <a:gs pos="0">
                      <a:srgbClr val="012D86"/>
                    </a:gs>
                    <a:gs pos="100000">
                      <a:srgbClr val="0E2557"/>
                    </a:gs>
                  </a:gsLst>
                  <a:lin scaled="0"/>
                </a:gradFill>
                <a:latin typeface="仿宋" panose="02010609060101010101" pitchFamily="49" charset="-122"/>
                <a:ea typeface="仿宋" panose="02010609060101010101" pitchFamily="49" charset="-122"/>
                <a:cs typeface="仿宋" panose="02010609060101010101" charset="-122"/>
                <a:sym typeface="+mn-ea"/>
              </a:rPr>
              <a:t>ηm</a:t>
            </a:r>
            <a:r>
              <a:rPr lang="zh-CN" altLang="en-US" b="1" dirty="0">
                <a:gradFill>
                  <a:gsLst>
                    <a:gs pos="0">
                      <a:srgbClr val="012D86"/>
                    </a:gs>
                    <a:gs pos="100000">
                      <a:srgbClr val="0E2557"/>
                    </a:gs>
                  </a:gsLst>
                  <a:lin scaled="0"/>
                </a:gradFill>
                <a:latin typeface="仿宋" panose="02010609060101010101" pitchFamily="49" charset="-122"/>
                <a:ea typeface="仿宋" panose="02010609060101010101" pitchFamily="49" charset="-122"/>
                <a:cs typeface="仿宋" panose="02010609060101010101" charset="-122"/>
              </a:rPr>
              <a:t>：</a:t>
            </a:r>
            <a:r>
              <a:rPr lang="zh-CN" altLang="en-US" b="1" dirty="0">
                <a:latin typeface="仿宋" panose="02010609060101010101" pitchFamily="49" charset="-122"/>
                <a:ea typeface="仿宋" panose="02010609060101010101" pitchFamily="49" charset="-122"/>
                <a:cs typeface="仿宋" panose="02010609060101010101" charset="-122"/>
              </a:rPr>
              <a:t>理论转矩与实际转矩的比值。</a:t>
            </a:r>
            <a:r>
              <a:rPr lang="zh-CN" altLang="en-US" dirty="0">
                <a:latin typeface="仿宋" panose="02010609060101010101" pitchFamily="49" charset="-122"/>
                <a:ea typeface="仿宋" panose="02010609060101010101" pitchFamily="49" charset="-122"/>
              </a:rPr>
              <a:t> </a:t>
            </a:r>
          </a:p>
          <a:p>
            <a:r>
              <a:rPr lang="zh-CN" altLang="en-US" dirty="0">
                <a:latin typeface="仿宋" panose="02010609060101010101" pitchFamily="49" charset="-122"/>
                <a:ea typeface="仿宋" panose="02010609060101010101" pitchFamily="49" charset="-122"/>
              </a:rPr>
              <a:t>                                                                                                                                         </a:t>
            </a:r>
          </a:p>
          <a:p>
            <a:r>
              <a:rPr lang="zh-CN" altLang="en-US" dirty="0">
                <a:latin typeface="仿宋" panose="02010609060101010101" pitchFamily="49" charset="-122"/>
                <a:ea typeface="仿宋" panose="02010609060101010101" pitchFamily="49" charset="-122"/>
              </a:rPr>
              <a:t>         </a:t>
            </a:r>
          </a:p>
          <a:p>
            <a:r>
              <a:rPr lang="zh-CN" altLang="en-US" dirty="0">
                <a:latin typeface="仿宋" panose="02010609060101010101" pitchFamily="49" charset="-122"/>
                <a:ea typeface="仿宋" panose="02010609060101010101" pitchFamily="49" charset="-122"/>
              </a:rPr>
              <a:t>                                                                                                      </a:t>
            </a:r>
          </a:p>
          <a:p>
            <a:r>
              <a:rPr lang="zh-CN" altLang="en-US" b="1" dirty="0">
                <a:latin typeface="仿宋" panose="02010609060101010101" pitchFamily="49" charset="-122"/>
                <a:ea typeface="仿宋" panose="02010609060101010101" pitchFamily="49" charset="-122"/>
                <a:cs typeface="仿宋" panose="02010609060101010101" charset="-122"/>
              </a:rPr>
              <a:t>（3）</a:t>
            </a:r>
            <a:r>
              <a:rPr lang="zh-CN" altLang="en-US" b="1" dirty="0">
                <a:gradFill>
                  <a:gsLst>
                    <a:gs pos="0">
                      <a:srgbClr val="012D86"/>
                    </a:gs>
                    <a:gs pos="100000">
                      <a:srgbClr val="0E2557"/>
                    </a:gs>
                  </a:gsLst>
                  <a:lin scaled="0"/>
                </a:gradFill>
                <a:latin typeface="仿宋" panose="02010609060101010101" pitchFamily="49" charset="-122"/>
                <a:ea typeface="仿宋" panose="02010609060101010101" pitchFamily="49" charset="-122"/>
                <a:cs typeface="仿宋" panose="02010609060101010101" charset="-122"/>
              </a:rPr>
              <a:t>总效率</a:t>
            </a:r>
            <a:r>
              <a:rPr lang="zh-CN" altLang="en-US" b="1" dirty="0">
                <a:gradFill>
                  <a:gsLst>
                    <a:gs pos="0">
                      <a:srgbClr val="012D86"/>
                    </a:gs>
                    <a:gs pos="100000">
                      <a:srgbClr val="0E2557"/>
                    </a:gs>
                  </a:gsLst>
                  <a:lin scaled="0"/>
                </a:gradFill>
                <a:latin typeface="仿宋" panose="02010609060101010101" pitchFamily="49" charset="-122"/>
                <a:ea typeface="仿宋" panose="02010609060101010101" pitchFamily="49" charset="-122"/>
                <a:cs typeface="仿宋" panose="02010609060101010101" charset="-122"/>
                <a:sym typeface="+mn-ea"/>
              </a:rPr>
              <a:t>η</a:t>
            </a:r>
            <a:r>
              <a:rPr lang="zh-CN" altLang="en-US" b="1" dirty="0">
                <a:gradFill>
                  <a:gsLst>
                    <a:gs pos="0">
                      <a:srgbClr val="012D86"/>
                    </a:gs>
                    <a:gs pos="100000">
                      <a:srgbClr val="0E2557"/>
                    </a:gs>
                  </a:gsLst>
                  <a:lin scaled="0"/>
                </a:gradFill>
                <a:latin typeface="仿宋" panose="02010609060101010101" pitchFamily="49" charset="-122"/>
                <a:ea typeface="仿宋" panose="02010609060101010101" pitchFamily="49" charset="-122"/>
                <a:cs typeface="仿宋" panose="02010609060101010101" charset="-122"/>
              </a:rPr>
              <a:t>：</a:t>
            </a:r>
            <a:r>
              <a:rPr lang="zh-CN" altLang="en-US" b="1" dirty="0">
                <a:latin typeface="仿宋" panose="02010609060101010101" pitchFamily="49" charset="-122"/>
                <a:ea typeface="仿宋" panose="02010609060101010101" pitchFamily="49" charset="-122"/>
                <a:cs typeface="仿宋" panose="02010609060101010101" charset="-122"/>
              </a:rPr>
              <a:t>泵的输出功率与输入功率的比值称为总效率，以η表示。</a:t>
            </a:r>
          </a:p>
          <a:p>
            <a:endParaRPr lang="zh-CN" altLang="en-US" dirty="0"/>
          </a:p>
          <a:p>
            <a:r>
              <a:rPr lang="zh-CN" altLang="en-US" dirty="0"/>
              <a:t>                                                                 </a:t>
            </a:r>
          </a:p>
          <a:p>
            <a:r>
              <a:rPr lang="zh-CN" altLang="en-US" dirty="0"/>
              <a:t> </a:t>
            </a:r>
          </a:p>
        </p:txBody>
      </p:sp>
      <p:graphicFrame>
        <p:nvGraphicFramePr>
          <p:cNvPr id="5" name="对象 -2147482624"/>
          <p:cNvGraphicFramePr>
            <a:graphicFrameLocks noChangeAspect="1"/>
          </p:cNvGraphicFramePr>
          <p:nvPr>
            <p:extLst>
              <p:ext uri="{D42A27DB-BD31-4B8C-83A1-F6EECF244321}">
                <p14:modId xmlns:p14="http://schemas.microsoft.com/office/powerpoint/2010/main" val="342888100"/>
              </p:ext>
            </p:extLst>
          </p:nvPr>
        </p:nvGraphicFramePr>
        <p:xfrm>
          <a:off x="2767965" y="2778991"/>
          <a:ext cx="2670810" cy="709930"/>
        </p:xfrm>
        <a:graphic>
          <a:graphicData uri="http://schemas.openxmlformats.org/presentationml/2006/ole">
            <mc:AlternateContent xmlns:mc="http://schemas.openxmlformats.org/markup-compatibility/2006">
              <mc:Choice xmlns:v="urn:schemas-microsoft-com:vml" Requires="v">
                <p:oleObj r:id="rId2" imgW="1625600" imgH="431800" progId="Equation.3">
                  <p:embed/>
                </p:oleObj>
              </mc:Choice>
              <mc:Fallback>
                <p:oleObj r:id="rId2" imgW="1625600" imgH="431800" progId="Equation.3">
                  <p:embed/>
                  <p:pic>
                    <p:nvPicPr>
                      <p:cNvPr id="3" name="对象 -2147482624"/>
                      <p:cNvPicPr/>
                      <p:nvPr/>
                    </p:nvPicPr>
                    <p:blipFill>
                      <a:blip r:embed="rId3"/>
                      <a:stretch>
                        <a:fillRect/>
                      </a:stretch>
                    </p:blipFill>
                    <p:spPr>
                      <a:xfrm>
                        <a:off x="2767965" y="2778991"/>
                        <a:ext cx="2670810" cy="709930"/>
                      </a:xfrm>
                      <a:prstGeom prst="rect">
                        <a:avLst/>
                      </a:prstGeom>
                      <a:noFill/>
                      <a:ln w="38100">
                        <a:noFill/>
                        <a:miter/>
                      </a:ln>
                    </p:spPr>
                  </p:pic>
                </p:oleObj>
              </mc:Fallback>
            </mc:AlternateContent>
          </a:graphicData>
        </a:graphic>
      </p:graphicFrame>
      <p:graphicFrame>
        <p:nvGraphicFramePr>
          <p:cNvPr id="6" name="对象 -2147482623"/>
          <p:cNvGraphicFramePr>
            <a:graphicFrameLocks noChangeAspect="1"/>
          </p:cNvGraphicFramePr>
          <p:nvPr>
            <p:extLst>
              <p:ext uri="{D42A27DB-BD31-4B8C-83A1-F6EECF244321}">
                <p14:modId xmlns:p14="http://schemas.microsoft.com/office/powerpoint/2010/main" val="4216099228"/>
              </p:ext>
            </p:extLst>
          </p:nvPr>
        </p:nvGraphicFramePr>
        <p:xfrm>
          <a:off x="2972781" y="3896639"/>
          <a:ext cx="1670685" cy="793750"/>
        </p:xfrm>
        <a:graphic>
          <a:graphicData uri="http://schemas.openxmlformats.org/presentationml/2006/ole">
            <mc:AlternateContent xmlns:mc="http://schemas.openxmlformats.org/markup-compatibility/2006">
              <mc:Choice xmlns:v="urn:schemas-microsoft-com:vml" Requires="v">
                <p:oleObj r:id="rId4" imgW="512445" imgH="447040" progId="Equation.3">
                  <p:embed/>
                </p:oleObj>
              </mc:Choice>
              <mc:Fallback>
                <p:oleObj r:id="rId4" imgW="512445" imgH="447040" progId="Equation.3">
                  <p:embed/>
                  <p:pic>
                    <p:nvPicPr>
                      <p:cNvPr id="4" name="对象 -2147482623"/>
                      <p:cNvPicPr/>
                      <p:nvPr/>
                    </p:nvPicPr>
                    <p:blipFill>
                      <a:blip r:embed="rId5"/>
                      <a:stretch>
                        <a:fillRect/>
                      </a:stretch>
                    </p:blipFill>
                    <p:spPr>
                      <a:xfrm>
                        <a:off x="2972781" y="3896639"/>
                        <a:ext cx="1670685" cy="793750"/>
                      </a:xfrm>
                      <a:prstGeom prst="rect">
                        <a:avLst/>
                      </a:prstGeom>
                      <a:noFill/>
                      <a:ln w="38100">
                        <a:noFill/>
                        <a:miter/>
                      </a:ln>
                    </p:spPr>
                  </p:pic>
                </p:oleObj>
              </mc:Fallback>
            </mc:AlternateContent>
          </a:graphicData>
        </a:graphic>
      </p:graphicFrame>
      <p:graphicFrame>
        <p:nvGraphicFramePr>
          <p:cNvPr id="7" name="对象 -2147482619"/>
          <p:cNvGraphicFramePr>
            <a:graphicFrameLocks noChangeAspect="1"/>
          </p:cNvGraphicFramePr>
          <p:nvPr>
            <p:extLst>
              <p:ext uri="{D42A27DB-BD31-4B8C-83A1-F6EECF244321}">
                <p14:modId xmlns:p14="http://schemas.microsoft.com/office/powerpoint/2010/main" val="2773437002"/>
              </p:ext>
            </p:extLst>
          </p:nvPr>
        </p:nvGraphicFramePr>
        <p:xfrm>
          <a:off x="2868295" y="5320382"/>
          <a:ext cx="3876040" cy="775335"/>
        </p:xfrm>
        <a:graphic>
          <a:graphicData uri="http://schemas.openxmlformats.org/presentationml/2006/ole">
            <mc:AlternateContent xmlns:mc="http://schemas.openxmlformats.org/markup-compatibility/2006">
              <mc:Choice xmlns:v="urn:schemas-microsoft-com:vml" Requires="v">
                <p:oleObj r:id="rId6" imgW="2159000" imgH="431800" progId="Equation.3">
                  <p:embed/>
                </p:oleObj>
              </mc:Choice>
              <mc:Fallback>
                <p:oleObj r:id="rId6" imgW="2159000" imgH="431800" progId="Equation.3">
                  <p:embed/>
                  <p:pic>
                    <p:nvPicPr>
                      <p:cNvPr id="6" name="对象 -2147482619"/>
                      <p:cNvPicPr/>
                      <p:nvPr/>
                    </p:nvPicPr>
                    <p:blipFill>
                      <a:blip r:embed="rId7"/>
                      <a:stretch>
                        <a:fillRect/>
                      </a:stretch>
                    </p:blipFill>
                    <p:spPr>
                      <a:xfrm>
                        <a:off x="2868295" y="5320382"/>
                        <a:ext cx="3876040" cy="775335"/>
                      </a:xfrm>
                      <a:prstGeom prst="rect">
                        <a:avLst/>
                      </a:prstGeom>
                      <a:noFill/>
                      <a:ln w="38100">
                        <a:noFill/>
                        <a:miter/>
                      </a:ln>
                    </p:spPr>
                  </p:pic>
                </p:oleObj>
              </mc:Fallback>
            </mc:AlternateContent>
          </a:graphicData>
        </a:graphic>
      </p:graphicFrame>
      <p:sp>
        <p:nvSpPr>
          <p:cNvPr id="8" name="文本框 7"/>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：液压泵的基本认知</a:t>
            </a:r>
          </a:p>
        </p:txBody>
      </p:sp>
    </p:spTree>
    <p:extLst>
      <p:ext uri="{BB962C8B-B14F-4D97-AF65-F5344CB8AC3E}">
        <p14:creationId xmlns:p14="http://schemas.microsoft.com/office/powerpoint/2010/main" val="30492368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14EC394-E787-2291-E399-255C97620D1F}"/>
              </a:ext>
            </a:extLst>
          </p:cNvPr>
          <p:cNvSpPr txBox="1"/>
          <p:nvPr/>
        </p:nvSpPr>
        <p:spPr>
          <a:xfrm>
            <a:off x="4048125" y="4972050"/>
            <a:ext cx="1162050" cy="369332"/>
          </a:xfrm>
          <a:prstGeom prst="rect">
            <a:avLst/>
          </a:prstGeom>
          <a:noFill/>
        </p:spPr>
        <p:txBody>
          <a:bodyPr wrap="square" rtlCol="0">
            <a:spAutoFit/>
          </a:bodyPr>
          <a:lstStyle/>
          <a:p>
            <a:r>
              <a:rPr lang="zh-CN" altLang="en-US" dirty="0"/>
              <a:t>任务实施</a:t>
            </a:r>
          </a:p>
        </p:txBody>
      </p:sp>
      <p:sp>
        <p:nvSpPr>
          <p:cNvPr id="5" name="文本框 4">
            <a:extLst>
              <a:ext uri="{FF2B5EF4-FFF2-40B4-BE49-F238E27FC236}">
                <a16:creationId xmlns:a16="http://schemas.microsoft.com/office/drawing/2014/main" id="{E68C2DC0-9FFD-EB21-C7FB-E25FD86ED275}"/>
              </a:ext>
            </a:extLst>
          </p:cNvPr>
          <p:cNvSpPr txBox="1"/>
          <p:nvPr/>
        </p:nvSpPr>
        <p:spPr>
          <a:xfrm>
            <a:off x="8039100" y="4972050"/>
            <a:ext cx="1162050" cy="369332"/>
          </a:xfrm>
          <a:prstGeom prst="rect">
            <a:avLst/>
          </a:prstGeom>
          <a:noFill/>
        </p:spPr>
        <p:txBody>
          <a:bodyPr wrap="square" rtlCol="0">
            <a:spAutoFit/>
          </a:bodyPr>
          <a:lstStyle/>
          <a:p>
            <a:r>
              <a:rPr lang="zh-CN" altLang="en-US" dirty="0"/>
              <a:t>任务总结</a:t>
            </a:r>
          </a:p>
        </p:txBody>
      </p:sp>
      <p:sp>
        <p:nvSpPr>
          <p:cNvPr id="6" name="文本框 5"/>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：液压泵的基本认知</a:t>
            </a:r>
          </a:p>
        </p:txBody>
      </p:sp>
      <p:pic>
        <p:nvPicPr>
          <p:cNvPr id="7" name="图片 6">
            <a:extLst>
              <a:ext uri="{FF2B5EF4-FFF2-40B4-BE49-F238E27FC236}">
                <a16:creationId xmlns:a16="http://schemas.microsoft.com/office/drawing/2014/main" id="{149AF564-D828-A587-142A-ED0ED8F7AF35}"/>
              </a:ext>
            </a:extLst>
          </p:cNvPr>
          <p:cNvPicPr>
            <a:picLocks noChangeAspect="1"/>
          </p:cNvPicPr>
          <p:nvPr/>
        </p:nvPicPr>
        <p:blipFill>
          <a:blip r:embed="rId2"/>
          <a:stretch>
            <a:fillRect/>
          </a:stretch>
        </p:blipFill>
        <p:spPr>
          <a:xfrm>
            <a:off x="3785173" y="2775938"/>
            <a:ext cx="1425002" cy="1781253"/>
          </a:xfrm>
          <a:prstGeom prst="rect">
            <a:avLst/>
          </a:prstGeom>
          <a:ln w="28575">
            <a:solidFill>
              <a:srgbClr val="FF0000"/>
            </a:solidFill>
          </a:ln>
        </p:spPr>
      </p:pic>
      <p:sp>
        <p:nvSpPr>
          <p:cNvPr id="8" name="文本框 7">
            <a:extLst>
              <a:ext uri="{FF2B5EF4-FFF2-40B4-BE49-F238E27FC236}">
                <a16:creationId xmlns:a16="http://schemas.microsoft.com/office/drawing/2014/main" id="{F693FC05-3C83-E6B2-49C4-FDB205DA2C42}"/>
              </a:ext>
            </a:extLst>
          </p:cNvPr>
          <p:cNvSpPr txBox="1"/>
          <p:nvPr/>
        </p:nvSpPr>
        <p:spPr>
          <a:xfrm>
            <a:off x="5278170" y="3784349"/>
            <a:ext cx="1158844" cy="369332"/>
          </a:xfrm>
          <a:prstGeom prst="rect">
            <a:avLst/>
          </a:prstGeom>
          <a:noFill/>
          <a:ln w="28575">
            <a:solidFill>
              <a:srgbClr val="FF0000"/>
            </a:solidFill>
          </a:ln>
        </p:spPr>
        <p:txBody>
          <a:bodyPr wrap="square" rtlCol="0">
            <a:spAutoFit/>
          </a:bodyPr>
          <a:lstStyle/>
          <a:p>
            <a:r>
              <a:rPr lang="zh-CN" altLang="en-US" dirty="0"/>
              <a:t>转二维码</a:t>
            </a:r>
          </a:p>
        </p:txBody>
      </p:sp>
      <p:pic>
        <p:nvPicPr>
          <p:cNvPr id="10" name="图片 9">
            <a:extLst>
              <a:ext uri="{FF2B5EF4-FFF2-40B4-BE49-F238E27FC236}">
                <a16:creationId xmlns:a16="http://schemas.microsoft.com/office/drawing/2014/main" id="{94DB6ACF-EF4D-89C2-51F2-8534D5E8000C}"/>
              </a:ext>
            </a:extLst>
          </p:cNvPr>
          <p:cNvPicPr>
            <a:picLocks noChangeAspect="1"/>
          </p:cNvPicPr>
          <p:nvPr/>
        </p:nvPicPr>
        <p:blipFill>
          <a:blip r:embed="rId3"/>
          <a:stretch>
            <a:fillRect/>
          </a:stretch>
        </p:blipFill>
        <p:spPr>
          <a:xfrm>
            <a:off x="7604987" y="2775938"/>
            <a:ext cx="1425002" cy="1968753"/>
          </a:xfrm>
          <a:prstGeom prst="rect">
            <a:avLst/>
          </a:prstGeom>
          <a:ln w="28575">
            <a:solidFill>
              <a:srgbClr val="FF0000"/>
            </a:solidFill>
          </a:ln>
        </p:spPr>
      </p:pic>
      <p:sp>
        <p:nvSpPr>
          <p:cNvPr id="11" name="文本框 10">
            <a:extLst>
              <a:ext uri="{FF2B5EF4-FFF2-40B4-BE49-F238E27FC236}">
                <a16:creationId xmlns:a16="http://schemas.microsoft.com/office/drawing/2014/main" id="{75AF2120-43EE-FAD1-3280-8189FCE1EE17}"/>
              </a:ext>
            </a:extLst>
          </p:cNvPr>
          <p:cNvSpPr txBox="1"/>
          <p:nvPr/>
        </p:nvSpPr>
        <p:spPr>
          <a:xfrm>
            <a:off x="9214824" y="3666564"/>
            <a:ext cx="1158844" cy="369332"/>
          </a:xfrm>
          <a:prstGeom prst="rect">
            <a:avLst/>
          </a:prstGeom>
          <a:noFill/>
          <a:ln w="28575">
            <a:solidFill>
              <a:srgbClr val="FF0000"/>
            </a:solidFill>
          </a:ln>
        </p:spPr>
        <p:txBody>
          <a:bodyPr wrap="square" rtlCol="0">
            <a:spAutoFit/>
          </a:bodyPr>
          <a:lstStyle/>
          <a:p>
            <a:r>
              <a:rPr lang="zh-CN" altLang="en-US" dirty="0"/>
              <a:t>转二维码</a:t>
            </a:r>
          </a:p>
        </p:txBody>
      </p:sp>
    </p:spTree>
    <p:extLst>
      <p:ext uri="{BB962C8B-B14F-4D97-AF65-F5344CB8AC3E}">
        <p14:creationId xmlns:p14="http://schemas.microsoft.com/office/powerpoint/2010/main" val="38935806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a:extLst>
              <a:ext uri="{FF2B5EF4-FFF2-40B4-BE49-F238E27FC236}">
                <a16:creationId xmlns:a16="http://schemas.microsoft.com/office/drawing/2014/main" id="{2F3F400F-E8D1-243B-68F0-F6BEC01C945E}"/>
              </a:ext>
            </a:extLst>
          </p:cNvPr>
          <p:cNvSpPr txBox="1"/>
          <p:nvPr/>
        </p:nvSpPr>
        <p:spPr>
          <a:xfrm>
            <a:off x="1320997" y="3521246"/>
            <a:ext cx="10629900" cy="3877985"/>
          </a:xfrm>
          <a:prstGeom prst="rect">
            <a:avLst/>
          </a:prstGeom>
          <a:noFill/>
        </p:spPr>
        <p:txBody>
          <a:bodyPr wrap="square">
            <a:spAutoFit/>
          </a:bodyPr>
          <a:lstStyle/>
          <a:p>
            <a:pPr>
              <a:spcAft>
                <a:spcPts val="1200"/>
              </a:spcAft>
            </a:pPr>
            <a:r>
              <a:rPr lang="en-US" altLang="zh-CN" dirty="0">
                <a:latin typeface="仿宋" panose="02010609060101010101" pitchFamily="49" charset="-122"/>
                <a:ea typeface="仿宋" panose="02010609060101010101" pitchFamily="49" charset="-122"/>
              </a:rPr>
              <a:t>   </a:t>
            </a:r>
            <a:r>
              <a:rPr lang="zh-CN" altLang="zh-CN" dirty="0">
                <a:latin typeface="仿宋" panose="02010609060101010101" pitchFamily="49" charset="-122"/>
                <a:ea typeface="仿宋" panose="02010609060101010101" pitchFamily="49" charset="-122"/>
              </a:rPr>
              <a:t>液压泵是液氧系统的核心，高压柱塞泵是高端的必备核心，素有</a:t>
            </a:r>
            <a:r>
              <a:rPr lang="en-US" altLang="zh-CN" dirty="0">
                <a:latin typeface="仿宋" panose="02010609060101010101" pitchFamily="49" charset="-122"/>
                <a:ea typeface="仿宋" panose="02010609060101010101" pitchFamily="49" charset="-122"/>
              </a:rPr>
              <a:t>“</a:t>
            </a:r>
            <a:r>
              <a:rPr lang="zh-CN" altLang="zh-CN" dirty="0">
                <a:latin typeface="仿宋" panose="02010609060101010101" pitchFamily="49" charset="-122"/>
                <a:ea typeface="仿宋" panose="02010609060101010101" pitchFamily="49" charset="-122"/>
              </a:rPr>
              <a:t>中国之心</a:t>
            </a:r>
            <a:r>
              <a:rPr lang="en-US" altLang="zh-CN" dirty="0">
                <a:latin typeface="仿宋" panose="02010609060101010101" pitchFamily="49" charset="-122"/>
                <a:ea typeface="仿宋" panose="02010609060101010101" pitchFamily="49" charset="-122"/>
              </a:rPr>
              <a:t>”</a:t>
            </a:r>
            <a:r>
              <a:rPr lang="zh-CN" altLang="zh-CN" dirty="0">
                <a:latin typeface="仿宋" panose="02010609060101010101" pitchFamily="49" charset="-122"/>
                <a:ea typeface="仿宋" panose="02010609060101010101" pitchFamily="49" charset="-122"/>
              </a:rPr>
              <a:t>的称号。 据了解，太重研制的</a:t>
            </a:r>
            <a:r>
              <a:rPr lang="en-US" altLang="zh-CN" dirty="0">
                <a:latin typeface="仿宋" panose="02010609060101010101" pitchFamily="49" charset="-122"/>
                <a:ea typeface="仿宋" panose="02010609060101010101" pitchFamily="49" charset="-122"/>
              </a:rPr>
              <a:t>“</a:t>
            </a:r>
            <a:r>
              <a:rPr lang="zh-CN" altLang="zh-CN" dirty="0">
                <a:latin typeface="仿宋" panose="02010609060101010101" pitchFamily="49" charset="-122"/>
                <a:ea typeface="仿宋" panose="02010609060101010101" pitchFamily="49" charset="-122"/>
              </a:rPr>
              <a:t>中国心</a:t>
            </a:r>
            <a:r>
              <a:rPr lang="en-US" altLang="zh-CN" dirty="0">
                <a:latin typeface="仿宋" panose="02010609060101010101" pitchFamily="49" charset="-122"/>
                <a:ea typeface="仿宋" panose="02010609060101010101" pitchFamily="49" charset="-122"/>
              </a:rPr>
              <a:t>”</a:t>
            </a:r>
            <a:r>
              <a:rPr lang="zh-CN" altLang="zh-CN" dirty="0">
                <a:latin typeface="仿宋" panose="02010609060101010101" pitchFamily="49" charset="-122"/>
                <a:ea typeface="仿宋" panose="02010609060101010101" pitchFamily="49" charset="-122"/>
              </a:rPr>
              <a:t>创造了高端液压柱塞泵耐久性试验的新纪录，这项纪录的诞生，标志着太重榆液研制的高端液压柱塞泵产品性能优良，已经达到国际水平。</a:t>
            </a:r>
            <a:endParaRPr lang="en-US" altLang="zh-CN" dirty="0">
              <a:latin typeface="仿宋" panose="02010609060101010101" pitchFamily="49" charset="-122"/>
              <a:ea typeface="仿宋" panose="02010609060101010101" pitchFamily="49" charset="-122"/>
            </a:endParaRPr>
          </a:p>
          <a:p>
            <a:pPr>
              <a:spcAft>
                <a:spcPts val="1200"/>
              </a:spcAft>
            </a:pPr>
            <a:r>
              <a:rPr lang="en-US" altLang="zh-CN" dirty="0">
                <a:latin typeface="仿宋" panose="02010609060101010101" pitchFamily="49" charset="-122"/>
                <a:ea typeface="仿宋" panose="02010609060101010101" pitchFamily="49" charset="-122"/>
              </a:rPr>
              <a:t>   </a:t>
            </a:r>
            <a:r>
              <a:rPr lang="zh-CN" altLang="zh-CN" dirty="0">
                <a:latin typeface="仿宋" panose="02010609060101010101" pitchFamily="49" charset="-122"/>
                <a:ea typeface="仿宋" panose="02010609060101010101" pitchFamily="49" charset="-122"/>
              </a:rPr>
              <a:t>以振兴民族企业为己任，大力推进自主创新，引进国际性的领先人才和先进的技术，在技术先进性、工作可靠性等方面都在不断的完善，建立了务实有效的研究机制，经过多方面的钻研奋斗，在材料钻研上都取得了重大的突破。</a:t>
            </a:r>
          </a:p>
          <a:p>
            <a:pPr>
              <a:spcAft>
                <a:spcPts val="1200"/>
              </a:spcAft>
            </a:pPr>
            <a:r>
              <a:rPr lang="en-US" altLang="zh-CN" dirty="0">
                <a:latin typeface="仿宋" panose="02010609060101010101" pitchFamily="49" charset="-122"/>
                <a:ea typeface="仿宋" panose="02010609060101010101" pitchFamily="49" charset="-122"/>
              </a:rPr>
              <a:t>   </a:t>
            </a:r>
            <a:r>
              <a:rPr lang="zh-CN" altLang="zh-CN" dirty="0">
                <a:latin typeface="仿宋" panose="02010609060101010101" pitchFamily="49" charset="-122"/>
                <a:ea typeface="仿宋" panose="02010609060101010101" pitchFamily="49" charset="-122"/>
              </a:rPr>
              <a:t>一直以来，我国不断的发展技术工业，而国外对我国进行了技术的封锁，在这方面知识是相当的缺乏，技术与材料方面也是严重的不足，通过这次的柱塞泵工艺国际合作、改进、自主研究等方面，对工业工程方面的知识和技术都得到了大幅度的提升，未来，国家还会不断创新，继续装备更多的</a:t>
            </a:r>
            <a:r>
              <a:rPr lang="en-US" altLang="zh-CN" dirty="0">
                <a:latin typeface="仿宋" panose="02010609060101010101" pitchFamily="49" charset="-122"/>
                <a:ea typeface="仿宋" panose="02010609060101010101" pitchFamily="49" charset="-122"/>
              </a:rPr>
              <a:t>“</a:t>
            </a:r>
            <a:r>
              <a:rPr lang="zh-CN" altLang="zh-CN" dirty="0">
                <a:latin typeface="仿宋" panose="02010609060101010101" pitchFamily="49" charset="-122"/>
                <a:ea typeface="仿宋" panose="02010609060101010101" pitchFamily="49" charset="-122"/>
              </a:rPr>
              <a:t>中国之心</a:t>
            </a:r>
            <a:r>
              <a:rPr lang="en-US" altLang="zh-CN" dirty="0">
                <a:latin typeface="仿宋" panose="02010609060101010101" pitchFamily="49" charset="-122"/>
                <a:ea typeface="仿宋" panose="02010609060101010101" pitchFamily="49" charset="-122"/>
              </a:rPr>
              <a:t>”</a:t>
            </a:r>
            <a:r>
              <a:rPr lang="zh-CN" altLang="zh-CN" dirty="0">
                <a:latin typeface="仿宋" panose="02010609060101010101" pitchFamily="49" charset="-122"/>
                <a:ea typeface="仿宋" panose="02010609060101010101" pitchFamily="49" charset="-122"/>
              </a:rPr>
              <a:t>。那呢你了解不同场合下液压泵该如何选择吗？</a:t>
            </a:r>
          </a:p>
          <a:p>
            <a:endParaRPr lang="zh-CN" altLang="zh-CN" sz="1800" kern="100" dirty="0">
              <a:effectLst/>
              <a:latin typeface="仿宋" panose="02010609060101010101" pitchFamily="49" charset="-122"/>
              <a:ea typeface="仿宋" panose="02010609060101010101" pitchFamily="49" charset="-122"/>
            </a:endParaRPr>
          </a:p>
          <a:p>
            <a:endParaRPr lang="zh-CN" altLang="en-US" kern="100" dirty="0">
              <a:ea typeface="仿宋" panose="02010609060101010101" pitchFamily="49" charset="-122"/>
            </a:endParaRPr>
          </a:p>
        </p:txBody>
      </p:sp>
      <p:sp>
        <p:nvSpPr>
          <p:cNvPr id="2" name="文本框 1"/>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：液压泵的选用</a:t>
            </a:r>
          </a:p>
        </p:txBody>
      </p:sp>
      <p:pic>
        <p:nvPicPr>
          <p:cNvPr id="2051" name="图片 1" descr="https://nimg.ws.126.net/?url=http%3A%2F%2Fdingyue.ws.126.net%2FT2fXkG6UFFlkW2Ri314Bx5h3bLBOLSK1AjZrpOwKBXaEO1609636206524.jpeg&amp;thumbnail=660x2147483647&amp;quality=80&amp;typ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5040" y="1290063"/>
            <a:ext cx="2589069" cy="19709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图片 2" descr="https://nimg.ws.126.net/?url=http%3A%2F%2Fdingyue.ws.126.net%2FGdyawQ9LHVe0SQ1OnZ6A2wXJpSFlTWmjBweH9Qwrcx4x51609636207567.jpeg&amp;thumbnail=660x2147483647&amp;quality=80&amp;typ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23131" y="1290063"/>
            <a:ext cx="2475923" cy="198622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03588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C0752C0-B78F-20B2-9095-9779C602617C}"/>
              </a:ext>
            </a:extLst>
          </p:cNvPr>
          <p:cNvSpPr txBox="1"/>
          <p:nvPr/>
        </p:nvSpPr>
        <p:spPr>
          <a:xfrm>
            <a:off x="5265725" y="2507111"/>
            <a:ext cx="2763570" cy="3253695"/>
          </a:xfrm>
          <a:prstGeom prst="rect">
            <a:avLst/>
          </a:prstGeom>
          <a:noFill/>
          <a:ln>
            <a:solidFill>
              <a:schemeClr val="accent2">
                <a:lumMod val="75000"/>
              </a:schemeClr>
            </a:solidFill>
          </a:ln>
        </p:spPr>
        <p:txBody>
          <a:bodyPr wrap="square" lIns="0">
            <a:noAutofit/>
          </a:bodyPr>
          <a:lstStyle>
            <a:defPPr rtl="0">
              <a:defRPr lang="zh-CN"/>
            </a:defPPr>
            <a:lvl1pPr>
              <a:defRPr b="1"/>
            </a:lvl1pPr>
          </a:lstStyle>
          <a:p>
            <a:pPr marL="180000">
              <a:lnSpc>
                <a:spcPct val="150000"/>
              </a:lnSpc>
              <a:spcBef>
                <a:spcPts val="750"/>
              </a:spcBef>
              <a:spcAft>
                <a:spcPts val="750"/>
              </a:spcAft>
            </a:pPr>
            <a:r>
              <a:rPr lang="en-US" altLang="zh-CN" b="0" dirty="0"/>
              <a:t>1.</a:t>
            </a:r>
            <a:r>
              <a:rPr lang="zh-CN" altLang="zh-CN" b="0" dirty="0"/>
              <a:t>掌握齿轮泵的工作原理和结构特点；</a:t>
            </a:r>
          </a:p>
          <a:p>
            <a:pPr marL="180000">
              <a:lnSpc>
                <a:spcPct val="150000"/>
              </a:lnSpc>
              <a:spcBef>
                <a:spcPts val="750"/>
              </a:spcBef>
              <a:spcAft>
                <a:spcPts val="750"/>
              </a:spcAft>
            </a:pPr>
            <a:r>
              <a:rPr lang="en-US" altLang="zh-CN" b="0" dirty="0"/>
              <a:t>2.</a:t>
            </a:r>
            <a:r>
              <a:rPr lang="zh-CN" altLang="zh-CN" b="0" dirty="0"/>
              <a:t>掌握叶片泵的工作原理和结构特点；</a:t>
            </a:r>
          </a:p>
          <a:p>
            <a:pPr marL="180000">
              <a:lnSpc>
                <a:spcPct val="150000"/>
              </a:lnSpc>
              <a:spcBef>
                <a:spcPts val="750"/>
              </a:spcBef>
              <a:spcAft>
                <a:spcPts val="750"/>
              </a:spcAft>
            </a:pPr>
            <a:r>
              <a:rPr lang="en-US" altLang="zh-CN" b="0" dirty="0"/>
              <a:t>3.</a:t>
            </a:r>
            <a:r>
              <a:rPr lang="zh-CN" altLang="zh-CN" b="0" dirty="0"/>
              <a:t>掌握柱塞泵的工作原理和结构特点；</a:t>
            </a:r>
          </a:p>
          <a:p>
            <a:endParaRPr lang="en-US" altLang="zh-CN" dirty="0"/>
          </a:p>
          <a:p>
            <a:endParaRPr lang="en-US" altLang="zh-CN" dirty="0"/>
          </a:p>
          <a:p>
            <a:endParaRPr lang="zh-CN" altLang="zh-CN" dirty="0"/>
          </a:p>
        </p:txBody>
      </p:sp>
      <p:sp>
        <p:nvSpPr>
          <p:cNvPr id="5" name="文本框 4">
            <a:extLst>
              <a:ext uri="{FF2B5EF4-FFF2-40B4-BE49-F238E27FC236}">
                <a16:creationId xmlns:a16="http://schemas.microsoft.com/office/drawing/2014/main" id="{8737F3D6-8066-7F46-4EC0-CC4D54AEA4B4}"/>
              </a:ext>
            </a:extLst>
          </p:cNvPr>
          <p:cNvSpPr txBox="1"/>
          <p:nvPr/>
        </p:nvSpPr>
        <p:spPr>
          <a:xfrm>
            <a:off x="8540374" y="2520878"/>
            <a:ext cx="2763571" cy="3239927"/>
          </a:xfrm>
          <a:prstGeom prst="rect">
            <a:avLst/>
          </a:prstGeom>
          <a:noFill/>
          <a:ln>
            <a:solidFill>
              <a:schemeClr val="accent2">
                <a:lumMod val="75000"/>
              </a:schemeClr>
            </a:solidFill>
          </a:ln>
        </p:spPr>
        <p:txBody>
          <a:bodyPr wrap="square" lIns="0">
            <a:noAutofit/>
          </a:bodyPr>
          <a:lstStyle/>
          <a:p>
            <a:pPr marL="180000">
              <a:lnSpc>
                <a:spcPct val="150000"/>
              </a:lnSpc>
              <a:spcBef>
                <a:spcPts val="750"/>
              </a:spcBef>
              <a:spcAft>
                <a:spcPts val="750"/>
              </a:spcAft>
            </a:pPr>
            <a:r>
              <a:rPr lang="en-US" altLang="zh-CN" dirty="0"/>
              <a:t>1.</a:t>
            </a:r>
            <a:r>
              <a:rPr lang="zh-CN" altLang="zh-CN" dirty="0"/>
              <a:t>能根据不同场合选择合适的液压泵</a:t>
            </a:r>
            <a:r>
              <a:rPr lang="zh-CN" altLang="en-US" dirty="0"/>
              <a:t>；</a:t>
            </a:r>
            <a:endParaRPr lang="en-US" altLang="zh-CN" sz="1000" b="1" kern="100" dirty="0">
              <a:effectLst/>
              <a:latin typeface="宋体" panose="02010600030101010101" pitchFamily="2" charset="-122"/>
              <a:ea typeface="宋体" panose="02010600030101010101" pitchFamily="2" charset="-122"/>
              <a:cs typeface="黑体" panose="02010609060101010101" pitchFamily="49" charset="-122"/>
            </a:endParaRPr>
          </a:p>
          <a:p>
            <a:pPr marL="290830" algn="just">
              <a:lnSpc>
                <a:spcPct val="150000"/>
              </a:lnSpc>
              <a:spcBef>
                <a:spcPts val="750"/>
              </a:spcBef>
              <a:spcAft>
                <a:spcPts val="750"/>
              </a:spcAft>
            </a:pPr>
            <a:endParaRPr lang="en-US" altLang="zh-CN" sz="1000" b="1" kern="100" dirty="0">
              <a:effectLst/>
              <a:latin typeface="宋体" panose="02010600030101010101" pitchFamily="2" charset="-122"/>
              <a:ea typeface="宋体" panose="02010600030101010101" pitchFamily="2" charset="-122"/>
              <a:cs typeface="黑体" panose="02010609060101010101" pitchFamily="49" charset="-122"/>
            </a:endParaRPr>
          </a:p>
        </p:txBody>
      </p:sp>
      <p:sp>
        <p:nvSpPr>
          <p:cNvPr id="7" name="文本框 6">
            <a:extLst>
              <a:ext uri="{FF2B5EF4-FFF2-40B4-BE49-F238E27FC236}">
                <a16:creationId xmlns:a16="http://schemas.microsoft.com/office/drawing/2014/main" id="{FE1CE9D1-5363-0CF0-DBD5-96E6D63BC34F}"/>
              </a:ext>
            </a:extLst>
          </p:cNvPr>
          <p:cNvSpPr txBox="1"/>
          <p:nvPr/>
        </p:nvSpPr>
        <p:spPr>
          <a:xfrm>
            <a:off x="1991078" y="2520880"/>
            <a:ext cx="2763569" cy="3239926"/>
          </a:xfrm>
          <a:prstGeom prst="rect">
            <a:avLst/>
          </a:prstGeom>
          <a:noFill/>
          <a:ln>
            <a:solidFill>
              <a:schemeClr val="accent2">
                <a:lumMod val="75000"/>
              </a:schemeClr>
            </a:solidFill>
          </a:ln>
        </p:spPr>
        <p:txBody>
          <a:bodyPr wrap="square" lIns="0">
            <a:noAutofit/>
          </a:bodyPr>
          <a:lstStyle/>
          <a:p>
            <a:pPr marL="180000">
              <a:lnSpc>
                <a:spcPct val="150000"/>
              </a:lnSpc>
              <a:spcBef>
                <a:spcPts val="750"/>
              </a:spcBef>
              <a:spcAft>
                <a:spcPts val="750"/>
              </a:spcAft>
            </a:pPr>
            <a:r>
              <a:rPr lang="en-US" altLang="zh-CN" dirty="0"/>
              <a:t>1.</a:t>
            </a:r>
            <a:r>
              <a:rPr lang="zh-CN" altLang="zh-CN" dirty="0"/>
              <a:t>动手实践能力的培养； </a:t>
            </a:r>
          </a:p>
          <a:p>
            <a:pPr marL="180000">
              <a:lnSpc>
                <a:spcPct val="150000"/>
              </a:lnSpc>
              <a:spcBef>
                <a:spcPts val="750"/>
              </a:spcBef>
              <a:spcAft>
                <a:spcPts val="750"/>
              </a:spcAft>
            </a:pPr>
            <a:r>
              <a:rPr lang="en-US" altLang="zh-CN" dirty="0"/>
              <a:t>2.</a:t>
            </a:r>
            <a:r>
              <a:rPr lang="zh-CN" altLang="zh-CN" dirty="0"/>
              <a:t>问题导向，分析问题，解决问题</a:t>
            </a:r>
          </a:p>
          <a:p>
            <a:pPr marL="180000">
              <a:lnSpc>
                <a:spcPct val="150000"/>
              </a:lnSpc>
              <a:spcBef>
                <a:spcPts val="750"/>
              </a:spcBef>
              <a:spcAft>
                <a:spcPts val="750"/>
              </a:spcAft>
            </a:pPr>
            <a:r>
              <a:rPr lang="en-US" altLang="zh-CN" dirty="0"/>
              <a:t>3.8S</a:t>
            </a:r>
            <a:r>
              <a:rPr lang="zh-CN" altLang="zh-CN" dirty="0"/>
              <a:t>管理</a:t>
            </a:r>
          </a:p>
          <a:p>
            <a:pPr marL="180000">
              <a:lnSpc>
                <a:spcPct val="150000"/>
              </a:lnSpc>
              <a:spcBef>
                <a:spcPts val="750"/>
              </a:spcBef>
              <a:spcAft>
                <a:spcPts val="750"/>
              </a:spcAft>
            </a:pPr>
            <a:endParaRPr lang="en-US" altLang="zh-CN" dirty="0"/>
          </a:p>
          <a:p>
            <a:pPr marL="180000">
              <a:lnSpc>
                <a:spcPct val="150000"/>
              </a:lnSpc>
              <a:spcBef>
                <a:spcPts val="750"/>
              </a:spcBef>
              <a:spcAft>
                <a:spcPts val="750"/>
              </a:spcAft>
            </a:pPr>
            <a:endParaRPr lang="zh-CN" altLang="zh-CN" dirty="0"/>
          </a:p>
          <a:p>
            <a:pPr marL="290830">
              <a:lnSpc>
                <a:spcPct val="150000"/>
              </a:lnSpc>
              <a:spcBef>
                <a:spcPts val="750"/>
              </a:spcBef>
              <a:spcAft>
                <a:spcPts val="750"/>
              </a:spcAft>
            </a:pPr>
            <a:endParaRPr lang="en-US" altLang="zh-CN" sz="1000" b="1" kern="2200" dirty="0">
              <a:latin typeface="宋体" panose="02010600030101010101" pitchFamily="2" charset="-122"/>
              <a:ea typeface="宋体" panose="02010600030101010101" pitchFamily="2" charset="-122"/>
              <a:cs typeface="黑体" panose="02010609060101010101" pitchFamily="49" charset="-122"/>
            </a:endParaRPr>
          </a:p>
        </p:txBody>
      </p:sp>
      <p:sp>
        <p:nvSpPr>
          <p:cNvPr id="4" name="文本框 3">
            <a:extLst>
              <a:ext uri="{FF2B5EF4-FFF2-40B4-BE49-F238E27FC236}">
                <a16:creationId xmlns:a16="http://schemas.microsoft.com/office/drawing/2014/main" id="{3B0D05D6-6D50-ED38-8B35-80BCF5EFAA2D}"/>
              </a:ext>
            </a:extLst>
          </p:cNvPr>
          <p:cNvSpPr txBox="1"/>
          <p:nvPr/>
        </p:nvSpPr>
        <p:spPr>
          <a:xfrm>
            <a:off x="2757882" y="1990725"/>
            <a:ext cx="1162050" cy="369332"/>
          </a:xfrm>
          <a:prstGeom prst="rect">
            <a:avLst/>
          </a:prstGeom>
          <a:noFill/>
          <a:ln>
            <a:solidFill>
              <a:schemeClr val="accent2">
                <a:lumMod val="75000"/>
              </a:schemeClr>
            </a:solidFill>
          </a:ln>
        </p:spPr>
        <p:txBody>
          <a:bodyPr wrap="square" rtlCol="0">
            <a:spAutoFit/>
          </a:bodyPr>
          <a:lstStyle/>
          <a:p>
            <a:r>
              <a:rPr lang="zh-CN" altLang="en-US" dirty="0"/>
              <a:t>素质目标</a:t>
            </a:r>
          </a:p>
        </p:txBody>
      </p:sp>
      <p:sp>
        <p:nvSpPr>
          <p:cNvPr id="6" name="文本框 5">
            <a:extLst>
              <a:ext uri="{FF2B5EF4-FFF2-40B4-BE49-F238E27FC236}">
                <a16:creationId xmlns:a16="http://schemas.microsoft.com/office/drawing/2014/main" id="{1E7CCEED-EC8C-58DC-F758-023D57FE281C}"/>
              </a:ext>
            </a:extLst>
          </p:cNvPr>
          <p:cNvSpPr txBox="1"/>
          <p:nvPr/>
        </p:nvSpPr>
        <p:spPr>
          <a:xfrm>
            <a:off x="5969589" y="1990725"/>
            <a:ext cx="1162050" cy="369332"/>
          </a:xfrm>
          <a:prstGeom prst="rect">
            <a:avLst/>
          </a:prstGeom>
          <a:noFill/>
          <a:ln>
            <a:solidFill>
              <a:schemeClr val="accent2">
                <a:lumMod val="75000"/>
              </a:schemeClr>
            </a:solidFill>
          </a:ln>
        </p:spPr>
        <p:txBody>
          <a:bodyPr wrap="square" rtlCol="0">
            <a:spAutoFit/>
          </a:bodyPr>
          <a:lstStyle/>
          <a:p>
            <a:r>
              <a:rPr lang="zh-CN" altLang="en-US" dirty="0"/>
              <a:t>知识目标</a:t>
            </a:r>
          </a:p>
        </p:txBody>
      </p:sp>
      <p:sp>
        <p:nvSpPr>
          <p:cNvPr id="8" name="文本框 7">
            <a:extLst>
              <a:ext uri="{FF2B5EF4-FFF2-40B4-BE49-F238E27FC236}">
                <a16:creationId xmlns:a16="http://schemas.microsoft.com/office/drawing/2014/main" id="{94C6DBD8-35D2-32D4-85EA-E3B2CE5F7473}"/>
              </a:ext>
            </a:extLst>
          </p:cNvPr>
          <p:cNvSpPr txBox="1"/>
          <p:nvPr/>
        </p:nvSpPr>
        <p:spPr>
          <a:xfrm>
            <a:off x="9429750" y="1990725"/>
            <a:ext cx="1162050" cy="369332"/>
          </a:xfrm>
          <a:prstGeom prst="rect">
            <a:avLst/>
          </a:prstGeom>
          <a:noFill/>
          <a:ln>
            <a:solidFill>
              <a:schemeClr val="accent2">
                <a:lumMod val="75000"/>
              </a:schemeClr>
            </a:solidFill>
          </a:ln>
        </p:spPr>
        <p:txBody>
          <a:bodyPr wrap="square" rtlCol="0">
            <a:spAutoFit/>
          </a:bodyPr>
          <a:lstStyle/>
          <a:p>
            <a:r>
              <a:rPr lang="zh-CN" altLang="en-US" dirty="0"/>
              <a:t>能力目标</a:t>
            </a:r>
          </a:p>
        </p:txBody>
      </p:sp>
      <p:pic>
        <p:nvPicPr>
          <p:cNvPr id="17" name="图形 16" descr="v 形箭头">
            <a:extLst>
              <a:ext uri="{FF2B5EF4-FFF2-40B4-BE49-F238E27FC236}">
                <a16:creationId xmlns:a16="http://schemas.microsoft.com/office/drawing/2014/main" id="{C080B6EC-E714-847A-9B59-CCB362A9977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685137" y="1878221"/>
            <a:ext cx="628890" cy="628890"/>
          </a:xfrm>
          <a:prstGeom prst="rect">
            <a:avLst/>
          </a:prstGeom>
        </p:spPr>
      </p:pic>
      <p:pic>
        <p:nvPicPr>
          <p:cNvPr id="19" name="图形 18" descr="v 形箭头">
            <a:extLst>
              <a:ext uri="{FF2B5EF4-FFF2-40B4-BE49-F238E27FC236}">
                <a16:creationId xmlns:a16="http://schemas.microsoft.com/office/drawing/2014/main" id="{1802E2D4-31F6-DE55-6E15-4CFAA4085F4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66249" y="1860946"/>
            <a:ext cx="628890" cy="628890"/>
          </a:xfrm>
          <a:prstGeom prst="rect">
            <a:avLst/>
          </a:prstGeom>
        </p:spPr>
      </p:pic>
      <p:sp>
        <p:nvSpPr>
          <p:cNvPr id="11" name="文本框 10"/>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：液压泵的选用</a:t>
            </a:r>
          </a:p>
        </p:txBody>
      </p:sp>
    </p:spTree>
    <p:extLst>
      <p:ext uri="{BB962C8B-B14F-4D97-AF65-F5344CB8AC3E}">
        <p14:creationId xmlns:p14="http://schemas.microsoft.com/office/powerpoint/2010/main" val="4167224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45E84952-4EB0-316E-3802-9DA0A920C619}"/>
              </a:ext>
            </a:extLst>
          </p:cNvPr>
          <p:cNvSpPr>
            <a:spLocks noChangeArrowheads="1"/>
          </p:cNvSpPr>
          <p:nvPr/>
        </p:nvSpPr>
        <p:spPr bwMode="auto">
          <a:xfrm>
            <a:off x="2341893" y="2015597"/>
            <a:ext cx="7716507"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50000"/>
              </a:lnSpc>
            </a:pPr>
            <a:r>
              <a:rPr lang="zh-CN" altLang="zh-CN" dirty="0"/>
              <a:t>齿轮泵是液压系统中广泛采用的一种液压泵</a:t>
            </a:r>
            <a:r>
              <a:rPr lang="en-US" altLang="zh-CN" dirty="0"/>
              <a:t>,</a:t>
            </a:r>
            <a:r>
              <a:rPr lang="zh-CN" altLang="zh-CN" dirty="0"/>
              <a:t>它一般做成定量泵</a:t>
            </a:r>
            <a:r>
              <a:rPr lang="en-US" altLang="zh-CN" dirty="0"/>
              <a:t>,</a:t>
            </a:r>
            <a:r>
              <a:rPr lang="zh-CN" altLang="zh-CN" dirty="0"/>
              <a:t>按结构不同</a:t>
            </a:r>
            <a:r>
              <a:rPr lang="en-US" altLang="zh-CN" dirty="0"/>
              <a:t>,</a:t>
            </a:r>
            <a:r>
              <a:rPr lang="zh-CN" altLang="zh-CN" dirty="0"/>
              <a:t>齿轮泵分为外啮合齿轮泵和内啮合齿轮泵两种</a:t>
            </a:r>
            <a:r>
              <a:rPr lang="en-US" altLang="zh-CN" dirty="0"/>
              <a:t>,</a:t>
            </a:r>
            <a:r>
              <a:rPr lang="zh-CN" altLang="zh-CN" dirty="0"/>
              <a:t>其中外啮合齿轮泵应用最广。</a:t>
            </a:r>
          </a:p>
        </p:txBody>
      </p:sp>
      <p:sp>
        <p:nvSpPr>
          <p:cNvPr id="5" name="文本框 4">
            <a:extLst>
              <a:ext uri="{FF2B5EF4-FFF2-40B4-BE49-F238E27FC236}">
                <a16:creationId xmlns:a16="http://schemas.microsoft.com/office/drawing/2014/main" id="{6A80A2D5-8146-6416-CDD8-BC36AF59244B}"/>
              </a:ext>
            </a:extLst>
          </p:cNvPr>
          <p:cNvSpPr txBox="1"/>
          <p:nvPr/>
        </p:nvSpPr>
        <p:spPr>
          <a:xfrm>
            <a:off x="2066924" y="1455312"/>
            <a:ext cx="2726749" cy="369332"/>
          </a:xfrm>
          <a:prstGeom prst="rect">
            <a:avLst/>
          </a:prstGeom>
          <a:noFill/>
        </p:spPr>
        <p:txBody>
          <a:bodyPr wrap="square" rtlCol="0">
            <a:spAutoFit/>
          </a:bodyPr>
          <a:lstStyle/>
          <a:p>
            <a:r>
              <a:rPr lang="zh-CN" altLang="en-US" dirty="0"/>
              <a:t>一、认识齿轮泵</a:t>
            </a:r>
          </a:p>
        </p:txBody>
      </p:sp>
      <p:sp>
        <p:nvSpPr>
          <p:cNvPr id="3" name="文本框 2"/>
          <p:cNvSpPr txBox="1"/>
          <p:nvPr/>
        </p:nvSpPr>
        <p:spPr>
          <a:xfrm>
            <a:off x="2341893" y="3084945"/>
            <a:ext cx="2950543" cy="369332"/>
          </a:xfrm>
          <a:prstGeom prst="rect">
            <a:avLst/>
          </a:prstGeom>
          <a:noFill/>
        </p:spPr>
        <p:txBody>
          <a:bodyPr wrap="square" rtlCol="0">
            <a:spAutoFit/>
          </a:bodyPr>
          <a:lstStyle/>
          <a:p>
            <a:r>
              <a:rPr lang="zh-CN" altLang="en-US" dirty="0">
                <a:latin typeface="Arial" panose="020B0604020202020204" pitchFamily="34" charset="0"/>
                <a:ea typeface="宋体" panose="02010600030101010101" pitchFamily="2" charset="-122"/>
              </a:rPr>
              <a:t>（一）外啮合齿轮泵</a:t>
            </a:r>
          </a:p>
        </p:txBody>
      </p:sp>
      <p:sp>
        <p:nvSpPr>
          <p:cNvPr id="7" name="文本框 6"/>
          <p:cNvSpPr txBox="1"/>
          <p:nvPr/>
        </p:nvSpPr>
        <p:spPr>
          <a:xfrm>
            <a:off x="2992581" y="3601520"/>
            <a:ext cx="3943927" cy="646331"/>
          </a:xfrm>
          <a:prstGeom prst="rect">
            <a:avLst/>
          </a:prstGeom>
          <a:noFill/>
        </p:spPr>
        <p:txBody>
          <a:bodyPr wrap="square" rtlCol="0">
            <a:spAutoFit/>
          </a:bodyPr>
          <a:lstStyle/>
          <a:p>
            <a:r>
              <a:rPr lang="en-US" altLang="zh-CN" dirty="0">
                <a:latin typeface="Arial" panose="020B0604020202020204" pitchFamily="34" charset="0"/>
                <a:ea typeface="宋体" panose="02010600030101010101" pitchFamily="2" charset="-122"/>
              </a:rPr>
              <a:t>1</a:t>
            </a:r>
            <a:r>
              <a:rPr lang="zh-CN" altLang="zh-CN" dirty="0">
                <a:latin typeface="Arial" panose="020B0604020202020204" pitchFamily="34" charset="0"/>
                <a:ea typeface="宋体" panose="02010600030101010101" pitchFamily="2" charset="-122"/>
              </a:rPr>
              <a:t>、外啮合齿轮泵的结构组成</a:t>
            </a:r>
          </a:p>
          <a:p>
            <a:endParaRPr lang="zh-CN" altLang="en-US" dirty="0"/>
          </a:p>
        </p:txBody>
      </p:sp>
      <p:pic>
        <p:nvPicPr>
          <p:cNvPr id="9217" name="图片 12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6461" y="4116870"/>
            <a:ext cx="2085975"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8" name="图片 2" descr="http://jpk.pzxy.edu.cn/2010/s01/xiugai/tu/22.gif"/>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6015419" y="4395094"/>
            <a:ext cx="2028825"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9"/>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：液压泵的选用</a:t>
            </a:r>
          </a:p>
        </p:txBody>
      </p:sp>
    </p:spTree>
    <p:extLst>
      <p:ext uri="{BB962C8B-B14F-4D97-AF65-F5344CB8AC3E}">
        <p14:creationId xmlns:p14="http://schemas.microsoft.com/office/powerpoint/2010/main" val="22468741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a:extLst>
              <a:ext uri="{FF2B5EF4-FFF2-40B4-BE49-F238E27FC236}">
                <a16:creationId xmlns:a16="http://schemas.microsoft.com/office/drawing/2014/main" id="{313848D0-0126-11E3-649A-D76B55FBF5D7}"/>
              </a:ext>
            </a:extLst>
          </p:cNvPr>
          <p:cNvSpPr txBox="1"/>
          <p:nvPr/>
        </p:nvSpPr>
        <p:spPr>
          <a:xfrm>
            <a:off x="1912553" y="1527243"/>
            <a:ext cx="3139738" cy="369332"/>
          </a:xfrm>
          <a:prstGeom prst="rect">
            <a:avLst/>
          </a:prstGeom>
          <a:noFill/>
        </p:spPr>
        <p:txBody>
          <a:bodyPr wrap="square" rtlCol="0">
            <a:spAutoFit/>
          </a:bodyPr>
          <a:lstStyle/>
          <a:p>
            <a:r>
              <a:rPr lang="en-US" altLang="zh-CN" dirty="0"/>
              <a:t>2</a:t>
            </a:r>
            <a:r>
              <a:rPr lang="zh-CN" altLang="en-US" dirty="0"/>
              <a:t>、外啮合齿轮泵的工作原理</a:t>
            </a:r>
          </a:p>
        </p:txBody>
      </p:sp>
      <p:pic>
        <p:nvPicPr>
          <p:cNvPr id="3076" name="图片 5"/>
          <p:cNvPicPr>
            <a:picLocks noChangeAspect="1" noChangeArrowheads="1"/>
          </p:cNvPicPr>
          <p:nvPr/>
        </p:nvPicPr>
        <p:blipFill>
          <a:blip r:embed="rId2">
            <a:clrChange>
              <a:clrFrom>
                <a:srgbClr val="FFFFFF"/>
              </a:clrFrom>
              <a:clrTo>
                <a:srgbClr val="FFFFFF">
                  <a:alpha val="0"/>
                </a:srgbClr>
              </a:clrTo>
            </a:clrChange>
            <a:lum bright="-12000"/>
            <a:extLst>
              <a:ext uri="{28A0092B-C50C-407E-A947-70E740481C1C}">
                <a14:useLocalDpi xmlns:a14="http://schemas.microsoft.com/office/drawing/2010/main" val="0"/>
              </a:ext>
            </a:extLst>
          </a:blip>
          <a:srcRect/>
          <a:stretch>
            <a:fillRect/>
          </a:stretch>
        </p:blipFill>
        <p:spPr bwMode="auto">
          <a:xfrm>
            <a:off x="6364498" y="2318435"/>
            <a:ext cx="2640957" cy="276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9" name="Picture 7" descr="http://5b0988e595225.cdn.sohucs.com/q_70,c_zoom,w_640/images/20180131/9c85ff9c4d1043d89a028ed83c027360.gif"/>
          <p:cNvPicPr>
            <a:picLocks noChangeAspect="1" noChangeArrowheads="1" noCrop="1"/>
          </p:cNvPicPr>
          <p:nvPr/>
        </p:nvPicPr>
        <p:blipFill>
          <a:blip r:embed="rId3">
            <a:clrChange>
              <a:clrFrom>
                <a:srgbClr val="D2E8F3"/>
              </a:clrFrom>
              <a:clrTo>
                <a:srgbClr val="D2E8F3">
                  <a:alpha val="0"/>
                </a:srgbClr>
              </a:clrTo>
            </a:clrChange>
            <a:extLst>
              <a:ext uri="{28A0092B-C50C-407E-A947-70E740481C1C}">
                <a14:useLocalDpi xmlns:a14="http://schemas.microsoft.com/office/drawing/2010/main" val="0"/>
              </a:ext>
            </a:extLst>
          </a:blip>
          <a:srcRect/>
          <a:stretch>
            <a:fillRect/>
          </a:stretch>
        </p:blipFill>
        <p:spPr bwMode="auto">
          <a:xfrm>
            <a:off x="1912552" y="2179783"/>
            <a:ext cx="4051682" cy="3038762"/>
          </a:xfrm>
          <a:prstGeom prst="rect">
            <a:avLst/>
          </a:prstGeom>
          <a:noFill/>
          <a:extLst>
            <a:ext uri="{909E8E84-426E-40DD-AFC4-6F175D3DCCD1}">
              <a14:hiddenFill xmlns:a14="http://schemas.microsoft.com/office/drawing/2010/main">
                <a:solidFill>
                  <a:srgbClr val="FFFFFF"/>
                </a:solidFill>
              </a14:hiddenFill>
            </a:ext>
          </a:extLst>
        </p:spPr>
      </p:pic>
      <p:sp>
        <p:nvSpPr>
          <p:cNvPr id="12" name="文本框 11"/>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：液压泵的选用</a:t>
            </a:r>
          </a:p>
        </p:txBody>
      </p:sp>
    </p:spTree>
    <p:extLst>
      <p:ext uri="{BB962C8B-B14F-4D97-AF65-F5344CB8AC3E}">
        <p14:creationId xmlns:p14="http://schemas.microsoft.com/office/powerpoint/2010/main" val="1434638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81BB57A0-13B7-5269-62A9-496DC9AF28E0}"/>
              </a:ext>
            </a:extLst>
          </p:cNvPr>
          <p:cNvSpPr txBox="1"/>
          <p:nvPr/>
        </p:nvSpPr>
        <p:spPr>
          <a:xfrm>
            <a:off x="1982907" y="2321466"/>
            <a:ext cx="3392656" cy="369332"/>
          </a:xfrm>
          <a:prstGeom prst="rect">
            <a:avLst/>
          </a:prstGeom>
          <a:noFill/>
        </p:spPr>
        <p:txBody>
          <a:bodyPr wrap="square" rtlCol="0">
            <a:spAutoFit/>
          </a:bodyPr>
          <a:lstStyle/>
          <a:p>
            <a:r>
              <a:rPr lang="en-US" altLang="zh-CN" dirty="0"/>
              <a:t>2</a:t>
            </a:r>
            <a:r>
              <a:rPr lang="zh-CN" altLang="en-US" dirty="0"/>
              <a:t>、外啮合齿轮泵的结构特点</a:t>
            </a:r>
          </a:p>
        </p:txBody>
      </p:sp>
      <p:sp>
        <p:nvSpPr>
          <p:cNvPr id="2" name="矩形 1"/>
          <p:cNvSpPr/>
          <p:nvPr/>
        </p:nvSpPr>
        <p:spPr>
          <a:xfrm>
            <a:off x="1625599" y="2801632"/>
            <a:ext cx="9337964" cy="1477328"/>
          </a:xfrm>
          <a:prstGeom prst="rect">
            <a:avLst/>
          </a:prstGeom>
        </p:spPr>
        <p:txBody>
          <a:bodyPr wrap="square">
            <a:spAutoFit/>
          </a:bodyPr>
          <a:lstStyle/>
          <a:p>
            <a:pPr indent="266700" algn="just">
              <a:lnSpc>
                <a:spcPct val="150000"/>
              </a:lnSpc>
            </a:pPr>
            <a:r>
              <a:rPr lang="zh-CN" altLang="zh-CN" sz="2000" kern="100" dirty="0">
                <a:latin typeface="宋体" panose="02010600030101010101" pitchFamily="2" charset="-122"/>
                <a:ea typeface="宋体" panose="02010600030101010101" pitchFamily="2" charset="-122"/>
              </a:rPr>
              <a:t>（</a:t>
            </a:r>
            <a:r>
              <a:rPr lang="en-US" altLang="zh-CN" sz="2000" kern="100" dirty="0">
                <a:latin typeface="宋体" panose="02010600030101010101" pitchFamily="2" charset="-122"/>
                <a:ea typeface="宋体" panose="02010600030101010101" pitchFamily="2" charset="-122"/>
              </a:rPr>
              <a:t>1</a:t>
            </a:r>
            <a:r>
              <a:rPr lang="zh-CN" altLang="zh-CN" sz="2000" kern="100" dirty="0">
                <a:latin typeface="宋体" panose="02010600030101010101" pitchFamily="2" charset="-122"/>
                <a:ea typeface="宋体" panose="02010600030101010101" pitchFamily="2" charset="-122"/>
              </a:rPr>
              <a:t>）径向</a:t>
            </a:r>
            <a:r>
              <a:rPr lang="zh-CN" altLang="en-US" sz="2000" kern="100" dirty="0">
                <a:latin typeface="宋体" panose="02010600030101010101" pitchFamily="2" charset="-122"/>
                <a:ea typeface="宋体" panose="02010600030101010101" pitchFamily="2" charset="-122"/>
              </a:rPr>
              <a:t>作用</a:t>
            </a:r>
            <a:r>
              <a:rPr lang="zh-CN" altLang="zh-CN" sz="2000" kern="100" dirty="0">
                <a:latin typeface="宋体" panose="02010600030101010101" pitchFamily="2" charset="-122"/>
                <a:ea typeface="宋体" panose="02010600030101010101" pitchFamily="2" charset="-122"/>
              </a:rPr>
              <a:t>力不平衡</a:t>
            </a:r>
          </a:p>
          <a:p>
            <a:pPr indent="266700" algn="just">
              <a:lnSpc>
                <a:spcPct val="150000"/>
              </a:lnSpc>
              <a:spcAft>
                <a:spcPts val="0"/>
              </a:spcAft>
            </a:pPr>
            <a:r>
              <a:rPr lang="zh-CN" altLang="zh-CN" sz="2000" kern="100" dirty="0">
                <a:latin typeface="宋体" panose="02010600030101010101" pitchFamily="2" charset="-122"/>
                <a:ea typeface="宋体" panose="02010600030101010101" pitchFamily="2" charset="-122"/>
              </a:rPr>
              <a:t>（</a:t>
            </a:r>
            <a:r>
              <a:rPr lang="en-US" altLang="zh-CN" sz="2000" kern="100" dirty="0">
                <a:latin typeface="宋体" panose="02010600030101010101" pitchFamily="2" charset="-122"/>
                <a:ea typeface="宋体" panose="02010600030101010101" pitchFamily="2" charset="-122"/>
              </a:rPr>
              <a:t>2</a:t>
            </a:r>
            <a:r>
              <a:rPr lang="zh-CN" altLang="zh-CN" sz="2000" kern="100" dirty="0">
                <a:latin typeface="宋体" panose="02010600030101010101" pitchFamily="2" charset="-122"/>
                <a:ea typeface="宋体" panose="02010600030101010101" pitchFamily="2" charset="-122"/>
              </a:rPr>
              <a:t>）</a:t>
            </a:r>
            <a:r>
              <a:rPr lang="zh-CN" altLang="en-US" sz="2000" kern="100" dirty="0">
                <a:latin typeface="宋体" panose="02010600030101010101" pitchFamily="2" charset="-122"/>
                <a:ea typeface="宋体" panose="02010600030101010101" pitchFamily="2" charset="-122"/>
              </a:rPr>
              <a:t>困油现象</a:t>
            </a:r>
            <a:r>
              <a:rPr lang="zh-CN" altLang="zh-CN" sz="2000" kern="100" dirty="0">
                <a:latin typeface="宋体" panose="02010600030101010101" pitchFamily="2" charset="-122"/>
                <a:ea typeface="宋体" panose="02010600030101010101" pitchFamily="2" charset="-122"/>
              </a:rPr>
              <a:t>。</a:t>
            </a:r>
          </a:p>
          <a:p>
            <a:pPr indent="266700" algn="just">
              <a:lnSpc>
                <a:spcPct val="150000"/>
              </a:lnSpc>
              <a:spcAft>
                <a:spcPts val="0"/>
              </a:spcAft>
            </a:pPr>
            <a:r>
              <a:rPr lang="zh-CN" altLang="zh-CN" sz="2000" kern="100" dirty="0">
                <a:latin typeface="宋体" panose="02010600030101010101" pitchFamily="2" charset="-122"/>
                <a:ea typeface="宋体" panose="02010600030101010101" pitchFamily="2" charset="-122"/>
              </a:rPr>
              <a:t>（</a:t>
            </a:r>
            <a:r>
              <a:rPr lang="en-US" altLang="zh-CN" sz="2000" kern="100" dirty="0">
                <a:latin typeface="宋体" panose="02010600030101010101" pitchFamily="2" charset="-122"/>
                <a:ea typeface="宋体" panose="02010600030101010101" pitchFamily="2" charset="-122"/>
              </a:rPr>
              <a:t>3</a:t>
            </a:r>
            <a:r>
              <a:rPr lang="zh-CN" altLang="zh-CN" sz="2000" kern="100" dirty="0">
                <a:latin typeface="宋体" panose="02010600030101010101" pitchFamily="2" charset="-122"/>
                <a:ea typeface="宋体" panose="02010600030101010101" pitchFamily="2" charset="-122"/>
              </a:rPr>
              <a:t>）</a:t>
            </a:r>
            <a:r>
              <a:rPr lang="zh-CN" altLang="en-US" sz="2000" kern="100" dirty="0">
                <a:latin typeface="宋体" panose="02010600030101010101" pitchFamily="2" charset="-122"/>
                <a:ea typeface="宋体" panose="02010600030101010101" pitchFamily="2" charset="-122"/>
              </a:rPr>
              <a:t>端面泄露</a:t>
            </a:r>
            <a:r>
              <a:rPr lang="zh-CN" altLang="zh-CN" sz="2000" kern="100" dirty="0">
                <a:latin typeface="宋体" panose="02010600030101010101" pitchFamily="2" charset="-122"/>
                <a:ea typeface="宋体" panose="02010600030101010101" pitchFamily="2" charset="-122"/>
              </a:rPr>
              <a:t>。</a:t>
            </a:r>
          </a:p>
        </p:txBody>
      </p:sp>
      <p:sp>
        <p:nvSpPr>
          <p:cNvPr id="7" name="文本框 6"/>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：液压泵的选用</a:t>
            </a:r>
          </a:p>
        </p:txBody>
      </p:sp>
    </p:spTree>
    <p:extLst>
      <p:ext uri="{BB962C8B-B14F-4D97-AF65-F5344CB8AC3E}">
        <p14:creationId xmlns:p14="http://schemas.microsoft.com/office/powerpoint/2010/main" val="2176535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D9D5F4AE-3091-47F3-A7C6-9E5C5C064328}"/>
              </a:ext>
            </a:extLst>
          </p:cNvPr>
          <p:cNvGrpSpPr/>
          <p:nvPr/>
        </p:nvGrpSpPr>
        <p:grpSpPr>
          <a:xfrm>
            <a:off x="4344804" y="1653425"/>
            <a:ext cx="558179" cy="409838"/>
            <a:chOff x="467341" y="1370621"/>
            <a:chExt cx="558179" cy="409838"/>
          </a:xfrm>
        </p:grpSpPr>
        <p:sp>
          <p:nvSpPr>
            <p:cNvPr id="34" name="椭圆形 33" descr="小圆圈">
              <a:extLst>
                <a:ext uri="{FF2B5EF4-FFF2-40B4-BE49-F238E27FC236}">
                  <a16:creationId xmlns:a16="http://schemas.microsoft.com/office/drawing/2014/main" id="{1B2C9E4F-7EE0-4D8D-9272-5648B0F47BC2}"/>
                </a:ext>
              </a:extLst>
            </p:cNvPr>
            <p:cNvSpPr/>
            <p:nvPr/>
          </p:nvSpPr>
          <p:spPr bwMode="blackWhite">
            <a:xfrm>
              <a:off x="535271" y="1370621"/>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35" name="文本框 34" descr="编号 1">
              <a:extLst>
                <a:ext uri="{FF2B5EF4-FFF2-40B4-BE49-F238E27FC236}">
                  <a16:creationId xmlns:a16="http://schemas.microsoft.com/office/drawing/2014/main" id="{0B1B7305-0619-49EF-BD28-9928D7620FCB}"/>
                </a:ext>
              </a:extLst>
            </p:cNvPr>
            <p:cNvSpPr txBox="1">
              <a:spLocks noChangeAspect="1"/>
            </p:cNvSpPr>
            <p:nvPr/>
          </p:nvSpPr>
          <p:spPr bwMode="blackWhite">
            <a:xfrm>
              <a:off x="467341" y="1398481"/>
              <a:ext cx="558179" cy="369332"/>
            </a:xfrm>
            <a:prstGeom prst="rect">
              <a:avLst/>
            </a:prstGeom>
            <a:noFill/>
          </p:spPr>
          <p:txBody>
            <a:bodyPr wrap="square" rtlCol="0">
              <a:spAutoFit/>
            </a:bodyPr>
            <a:lstStyle>
              <a:defPPr>
                <a:defRPr lang="zh-CN"/>
              </a:defPPr>
            </a:lstStyle>
            <a:p>
              <a:pPr algn="ctr" rtl="0"/>
              <a:r>
                <a:rPr lang="zh-CN" dirty="0">
                  <a:solidFill>
                    <a:schemeClr val="bg1"/>
                  </a:solidFill>
                  <a:cs typeface="Segoe UI Semibold" panose="020B0702040204020203" pitchFamily="34" charset="0"/>
                </a:rPr>
                <a:t>1</a:t>
              </a:r>
            </a:p>
          </p:txBody>
        </p:sp>
      </p:grpSp>
      <p:grpSp>
        <p:nvGrpSpPr>
          <p:cNvPr id="11" name="组合 10">
            <a:extLst>
              <a:ext uri="{FF2B5EF4-FFF2-40B4-BE49-F238E27FC236}">
                <a16:creationId xmlns:a16="http://schemas.microsoft.com/office/drawing/2014/main" id="{FFC4588A-0D13-C35A-18E2-FB95240BCF85}"/>
              </a:ext>
            </a:extLst>
          </p:cNvPr>
          <p:cNvGrpSpPr/>
          <p:nvPr/>
        </p:nvGrpSpPr>
        <p:grpSpPr>
          <a:xfrm>
            <a:off x="4344804" y="2353905"/>
            <a:ext cx="558179" cy="409838"/>
            <a:chOff x="467341" y="3692869"/>
            <a:chExt cx="558179" cy="409838"/>
          </a:xfrm>
        </p:grpSpPr>
        <p:sp>
          <p:nvSpPr>
            <p:cNvPr id="37" name="椭圆形 36" descr="小圆圈">
              <a:extLst>
                <a:ext uri="{FF2B5EF4-FFF2-40B4-BE49-F238E27FC236}">
                  <a16:creationId xmlns:a16="http://schemas.microsoft.com/office/drawing/2014/main" id="{56B1AE10-F600-4A65-9A74-133A8065F9B1}"/>
                </a:ext>
              </a:extLst>
            </p:cNvPr>
            <p:cNvSpPr/>
            <p:nvPr/>
          </p:nvSpPr>
          <p:spPr bwMode="blackWhite">
            <a:xfrm>
              <a:off x="541316" y="3692869"/>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38" name="文本框 37" descr="编号 2">
              <a:extLst>
                <a:ext uri="{FF2B5EF4-FFF2-40B4-BE49-F238E27FC236}">
                  <a16:creationId xmlns:a16="http://schemas.microsoft.com/office/drawing/2014/main" id="{820B6A5B-DA9D-49DD-B07B-A45819D7AE71}"/>
                </a:ext>
              </a:extLst>
            </p:cNvPr>
            <p:cNvSpPr txBox="1">
              <a:spLocks noChangeAspect="1"/>
            </p:cNvSpPr>
            <p:nvPr/>
          </p:nvSpPr>
          <p:spPr bwMode="blackWhite">
            <a:xfrm>
              <a:off x="467341" y="3707249"/>
              <a:ext cx="558179" cy="369332"/>
            </a:xfrm>
            <a:prstGeom prst="rect">
              <a:avLst/>
            </a:prstGeom>
            <a:noFill/>
          </p:spPr>
          <p:txBody>
            <a:bodyPr wrap="square" rtlCol="0">
              <a:spAutoFit/>
            </a:bodyPr>
            <a:lstStyle>
              <a:defPPr>
                <a:defRPr lang="zh-CN"/>
              </a:defPPr>
            </a:lstStyle>
            <a:p>
              <a:pPr algn="ctr" rtl="0"/>
              <a:r>
                <a:rPr lang="zh-CN" dirty="0">
                  <a:solidFill>
                    <a:schemeClr val="bg1"/>
                  </a:solidFill>
                  <a:cs typeface="Segoe UI Semibold" panose="020B0702040204020203" pitchFamily="34" charset="0"/>
                </a:rPr>
                <a:t>2</a:t>
              </a:r>
            </a:p>
          </p:txBody>
        </p:sp>
      </p:grpSp>
      <p:grpSp>
        <p:nvGrpSpPr>
          <p:cNvPr id="14" name="组合 13">
            <a:extLst>
              <a:ext uri="{FF2B5EF4-FFF2-40B4-BE49-F238E27FC236}">
                <a16:creationId xmlns:a16="http://schemas.microsoft.com/office/drawing/2014/main" id="{984672AA-0825-CFAA-EF5C-FD8E6F227367}"/>
              </a:ext>
            </a:extLst>
          </p:cNvPr>
          <p:cNvGrpSpPr/>
          <p:nvPr/>
        </p:nvGrpSpPr>
        <p:grpSpPr>
          <a:xfrm>
            <a:off x="4329427" y="3054385"/>
            <a:ext cx="558179" cy="409838"/>
            <a:chOff x="476065" y="4191714"/>
            <a:chExt cx="558179" cy="409838"/>
          </a:xfrm>
        </p:grpSpPr>
        <p:sp>
          <p:nvSpPr>
            <p:cNvPr id="40" name="椭圆形 39" descr="小圆圈">
              <a:extLst>
                <a:ext uri="{FF2B5EF4-FFF2-40B4-BE49-F238E27FC236}">
                  <a16:creationId xmlns:a16="http://schemas.microsoft.com/office/drawing/2014/main" id="{37106DCC-4555-4775-B013-F22CBB8F1C7A}"/>
                </a:ext>
              </a:extLst>
            </p:cNvPr>
            <p:cNvSpPr/>
            <p:nvPr/>
          </p:nvSpPr>
          <p:spPr bwMode="blackWhite">
            <a:xfrm>
              <a:off x="547162" y="4191714"/>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41" name="文本框 40" descr="编号 3">
              <a:extLst>
                <a:ext uri="{FF2B5EF4-FFF2-40B4-BE49-F238E27FC236}">
                  <a16:creationId xmlns:a16="http://schemas.microsoft.com/office/drawing/2014/main" id="{3E28DC7C-4BAC-431A-9DED-9D56448737BC}"/>
                </a:ext>
              </a:extLst>
            </p:cNvPr>
            <p:cNvSpPr txBox="1">
              <a:spLocks noChangeAspect="1"/>
            </p:cNvSpPr>
            <p:nvPr/>
          </p:nvSpPr>
          <p:spPr bwMode="blackWhite">
            <a:xfrm>
              <a:off x="476065" y="4211967"/>
              <a:ext cx="558179" cy="369332"/>
            </a:xfrm>
            <a:prstGeom prst="rect">
              <a:avLst/>
            </a:prstGeom>
            <a:noFill/>
          </p:spPr>
          <p:txBody>
            <a:bodyPr wrap="square" rtlCol="0">
              <a:spAutoFit/>
            </a:bodyPr>
            <a:lstStyle>
              <a:defPPr>
                <a:defRPr lang="zh-CN"/>
              </a:defPPr>
            </a:lstStyle>
            <a:p>
              <a:pPr algn="ctr" rtl="0"/>
              <a:r>
                <a:rPr lang="zh-CN">
                  <a:solidFill>
                    <a:schemeClr val="bg1"/>
                  </a:solidFill>
                  <a:cs typeface="Segoe UI Semibold" panose="020B0702040204020203" pitchFamily="34" charset="0"/>
                </a:rPr>
                <a:t>3</a:t>
              </a:r>
            </a:p>
          </p:txBody>
        </p:sp>
      </p:grpSp>
      <p:sp>
        <p:nvSpPr>
          <p:cNvPr id="10" name="文本框 9">
            <a:extLst>
              <a:ext uri="{FF2B5EF4-FFF2-40B4-BE49-F238E27FC236}">
                <a16:creationId xmlns:a16="http://schemas.microsoft.com/office/drawing/2014/main" id="{E23C6DE6-E5C9-EAFC-0BB6-03A886E67794}"/>
              </a:ext>
            </a:extLst>
          </p:cNvPr>
          <p:cNvSpPr txBox="1"/>
          <p:nvPr/>
        </p:nvSpPr>
        <p:spPr>
          <a:xfrm>
            <a:off x="4958703" y="1653425"/>
            <a:ext cx="6094428" cy="369332"/>
          </a:xfrm>
          <a:prstGeom prst="rect">
            <a:avLst/>
          </a:prstGeom>
          <a:noFill/>
        </p:spPr>
        <p:txBody>
          <a:bodyPr wrap="square">
            <a:spAutoFit/>
          </a:bodyPr>
          <a:lstStyle/>
          <a:p>
            <a:r>
              <a:rPr lang="zh-CN" altLang="en-US" dirty="0"/>
              <a:t>能够正确分析液压泵的工作原理；</a:t>
            </a:r>
          </a:p>
        </p:txBody>
      </p:sp>
      <p:sp>
        <p:nvSpPr>
          <p:cNvPr id="13" name="文本框 12">
            <a:extLst>
              <a:ext uri="{FF2B5EF4-FFF2-40B4-BE49-F238E27FC236}">
                <a16:creationId xmlns:a16="http://schemas.microsoft.com/office/drawing/2014/main" id="{0F796B0C-961B-161A-51E9-1A038CDC4C86}"/>
              </a:ext>
            </a:extLst>
          </p:cNvPr>
          <p:cNvSpPr txBox="1"/>
          <p:nvPr/>
        </p:nvSpPr>
        <p:spPr>
          <a:xfrm>
            <a:off x="4958703" y="2374051"/>
            <a:ext cx="6094428" cy="369332"/>
          </a:xfrm>
          <a:prstGeom prst="rect">
            <a:avLst/>
          </a:prstGeom>
          <a:noFill/>
        </p:spPr>
        <p:txBody>
          <a:bodyPr wrap="square">
            <a:spAutoFit/>
          </a:bodyPr>
          <a:lstStyle/>
          <a:p>
            <a:r>
              <a:rPr lang="zh-CN" altLang="en-US" dirty="0"/>
              <a:t>能够识别和绘制</a:t>
            </a:r>
            <a:r>
              <a:rPr lang="zh-CN" altLang="zh-CN" dirty="0"/>
              <a:t>不同类型液压泵的图形符号</a:t>
            </a:r>
            <a:r>
              <a:rPr lang="zh-CN" altLang="en-US" dirty="0"/>
              <a:t>；</a:t>
            </a:r>
          </a:p>
        </p:txBody>
      </p:sp>
      <p:sp>
        <p:nvSpPr>
          <p:cNvPr id="16" name="文本框 15">
            <a:extLst>
              <a:ext uri="{FF2B5EF4-FFF2-40B4-BE49-F238E27FC236}">
                <a16:creationId xmlns:a16="http://schemas.microsoft.com/office/drawing/2014/main" id="{59A8D519-94DB-02F2-C93F-2BCD2DB1994F}"/>
              </a:ext>
            </a:extLst>
          </p:cNvPr>
          <p:cNvSpPr txBox="1"/>
          <p:nvPr/>
        </p:nvSpPr>
        <p:spPr>
          <a:xfrm>
            <a:off x="4958703" y="3094677"/>
            <a:ext cx="6094428" cy="369332"/>
          </a:xfrm>
          <a:prstGeom prst="rect">
            <a:avLst/>
          </a:prstGeom>
          <a:noFill/>
        </p:spPr>
        <p:txBody>
          <a:bodyPr wrap="square">
            <a:spAutoFit/>
          </a:bodyPr>
          <a:lstStyle/>
          <a:p>
            <a:r>
              <a:rPr lang="zh-CN" altLang="en-US" dirty="0"/>
              <a:t>能够</a:t>
            </a:r>
            <a:r>
              <a:rPr lang="zh-CN" altLang="zh-CN" dirty="0"/>
              <a:t>正确选用液压泵</a:t>
            </a:r>
            <a:r>
              <a:rPr lang="zh-CN" altLang="en-US" dirty="0"/>
              <a:t>；</a:t>
            </a:r>
          </a:p>
        </p:txBody>
      </p:sp>
      <p:grpSp>
        <p:nvGrpSpPr>
          <p:cNvPr id="17" name="组合 16">
            <a:extLst>
              <a:ext uri="{FF2B5EF4-FFF2-40B4-BE49-F238E27FC236}">
                <a16:creationId xmlns:a16="http://schemas.microsoft.com/office/drawing/2014/main" id="{FC6E967A-58B7-8652-7B45-98992B16D5D6}"/>
              </a:ext>
            </a:extLst>
          </p:cNvPr>
          <p:cNvGrpSpPr/>
          <p:nvPr/>
        </p:nvGrpSpPr>
        <p:grpSpPr>
          <a:xfrm>
            <a:off x="4344804" y="3754865"/>
            <a:ext cx="558179" cy="409838"/>
            <a:chOff x="467341" y="1370621"/>
            <a:chExt cx="558179" cy="409838"/>
          </a:xfrm>
        </p:grpSpPr>
        <p:sp>
          <p:nvSpPr>
            <p:cNvPr id="18" name="椭圆形 33" descr="小圆圈">
              <a:extLst>
                <a:ext uri="{FF2B5EF4-FFF2-40B4-BE49-F238E27FC236}">
                  <a16:creationId xmlns:a16="http://schemas.microsoft.com/office/drawing/2014/main" id="{5F2E8065-A111-5882-448D-D08EB779400D}"/>
                </a:ext>
              </a:extLst>
            </p:cNvPr>
            <p:cNvSpPr/>
            <p:nvPr/>
          </p:nvSpPr>
          <p:spPr bwMode="blackWhite">
            <a:xfrm>
              <a:off x="535271" y="1370621"/>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19" name="文本框 18" descr="编号 1">
              <a:extLst>
                <a:ext uri="{FF2B5EF4-FFF2-40B4-BE49-F238E27FC236}">
                  <a16:creationId xmlns:a16="http://schemas.microsoft.com/office/drawing/2014/main" id="{0844505A-A9CB-4C43-F284-2F722DA7BE68}"/>
                </a:ext>
              </a:extLst>
            </p:cNvPr>
            <p:cNvSpPr txBox="1">
              <a:spLocks noChangeAspect="1"/>
            </p:cNvSpPr>
            <p:nvPr/>
          </p:nvSpPr>
          <p:spPr bwMode="blackWhite">
            <a:xfrm>
              <a:off x="467341" y="1398481"/>
              <a:ext cx="558179" cy="369332"/>
            </a:xfrm>
            <a:prstGeom prst="rect">
              <a:avLst/>
            </a:prstGeom>
            <a:noFill/>
          </p:spPr>
          <p:txBody>
            <a:bodyPr wrap="square" rtlCol="0">
              <a:spAutoFit/>
            </a:bodyPr>
            <a:lstStyle>
              <a:defPPr>
                <a:defRPr lang="zh-CN"/>
              </a:defPPr>
            </a:lstStyle>
            <a:p>
              <a:pPr algn="ctr" rtl="0"/>
              <a:r>
                <a:rPr lang="en-US" altLang="zh-CN" dirty="0">
                  <a:solidFill>
                    <a:schemeClr val="bg1"/>
                  </a:solidFill>
                  <a:cs typeface="Segoe UI Semibold" panose="020B0702040204020203" pitchFamily="34" charset="0"/>
                </a:rPr>
                <a:t>4</a:t>
              </a:r>
              <a:endParaRPr lang="zh-CN" dirty="0">
                <a:solidFill>
                  <a:schemeClr val="bg1"/>
                </a:solidFill>
                <a:cs typeface="Segoe UI Semibold" panose="020B0702040204020203" pitchFamily="34" charset="0"/>
              </a:endParaRPr>
            </a:p>
          </p:txBody>
        </p:sp>
      </p:grpSp>
      <p:grpSp>
        <p:nvGrpSpPr>
          <p:cNvPr id="20" name="组合 19">
            <a:extLst>
              <a:ext uri="{FF2B5EF4-FFF2-40B4-BE49-F238E27FC236}">
                <a16:creationId xmlns:a16="http://schemas.microsoft.com/office/drawing/2014/main" id="{17F1C882-35C7-3C7F-DC75-E3CD1F150F67}"/>
              </a:ext>
            </a:extLst>
          </p:cNvPr>
          <p:cNvGrpSpPr/>
          <p:nvPr/>
        </p:nvGrpSpPr>
        <p:grpSpPr>
          <a:xfrm>
            <a:off x="4344804" y="4455345"/>
            <a:ext cx="558179" cy="409838"/>
            <a:chOff x="467341" y="3692869"/>
            <a:chExt cx="558179" cy="409838"/>
          </a:xfrm>
        </p:grpSpPr>
        <p:sp>
          <p:nvSpPr>
            <p:cNvPr id="21" name="椭圆形 36" descr="小圆圈">
              <a:extLst>
                <a:ext uri="{FF2B5EF4-FFF2-40B4-BE49-F238E27FC236}">
                  <a16:creationId xmlns:a16="http://schemas.microsoft.com/office/drawing/2014/main" id="{6CF9489C-C229-B75F-0203-EE9D40C04354}"/>
                </a:ext>
              </a:extLst>
            </p:cNvPr>
            <p:cNvSpPr/>
            <p:nvPr/>
          </p:nvSpPr>
          <p:spPr bwMode="blackWhite">
            <a:xfrm>
              <a:off x="541316" y="3692869"/>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22" name="文本框 21" descr="编号 2">
              <a:extLst>
                <a:ext uri="{FF2B5EF4-FFF2-40B4-BE49-F238E27FC236}">
                  <a16:creationId xmlns:a16="http://schemas.microsoft.com/office/drawing/2014/main" id="{03B15139-499B-76D0-27D0-1FB6E3764D25}"/>
                </a:ext>
              </a:extLst>
            </p:cNvPr>
            <p:cNvSpPr txBox="1">
              <a:spLocks noChangeAspect="1"/>
            </p:cNvSpPr>
            <p:nvPr/>
          </p:nvSpPr>
          <p:spPr bwMode="blackWhite">
            <a:xfrm>
              <a:off x="467341" y="3707249"/>
              <a:ext cx="558179" cy="369332"/>
            </a:xfrm>
            <a:prstGeom prst="rect">
              <a:avLst/>
            </a:prstGeom>
            <a:noFill/>
          </p:spPr>
          <p:txBody>
            <a:bodyPr wrap="square" rtlCol="0">
              <a:spAutoFit/>
            </a:bodyPr>
            <a:lstStyle>
              <a:defPPr>
                <a:defRPr lang="zh-CN"/>
              </a:defPPr>
            </a:lstStyle>
            <a:p>
              <a:pPr algn="ctr" rtl="0"/>
              <a:r>
                <a:rPr lang="en-US" altLang="zh-CN" dirty="0">
                  <a:solidFill>
                    <a:schemeClr val="bg1"/>
                  </a:solidFill>
                  <a:cs typeface="Segoe UI Semibold" panose="020B0702040204020203" pitchFamily="34" charset="0"/>
                </a:rPr>
                <a:t>5</a:t>
              </a:r>
              <a:endParaRPr lang="zh-CN" dirty="0">
                <a:solidFill>
                  <a:schemeClr val="bg1"/>
                </a:solidFill>
                <a:cs typeface="Segoe UI Semibold" panose="020B0702040204020203" pitchFamily="34" charset="0"/>
              </a:endParaRPr>
            </a:p>
          </p:txBody>
        </p:sp>
      </p:grpSp>
      <p:grpSp>
        <p:nvGrpSpPr>
          <p:cNvPr id="23" name="组合 22">
            <a:extLst>
              <a:ext uri="{FF2B5EF4-FFF2-40B4-BE49-F238E27FC236}">
                <a16:creationId xmlns:a16="http://schemas.microsoft.com/office/drawing/2014/main" id="{B229FC1A-5498-8D0E-5665-005940A23F4E}"/>
              </a:ext>
            </a:extLst>
          </p:cNvPr>
          <p:cNvGrpSpPr/>
          <p:nvPr/>
        </p:nvGrpSpPr>
        <p:grpSpPr>
          <a:xfrm>
            <a:off x="4329427" y="5155825"/>
            <a:ext cx="558179" cy="409838"/>
            <a:chOff x="476065" y="4191714"/>
            <a:chExt cx="558179" cy="409838"/>
          </a:xfrm>
        </p:grpSpPr>
        <p:sp>
          <p:nvSpPr>
            <p:cNvPr id="24" name="椭圆形 39" descr="小圆圈">
              <a:extLst>
                <a:ext uri="{FF2B5EF4-FFF2-40B4-BE49-F238E27FC236}">
                  <a16:creationId xmlns:a16="http://schemas.microsoft.com/office/drawing/2014/main" id="{30D822A4-DDC2-2055-A473-4DEC1C04F9B2}"/>
                </a:ext>
              </a:extLst>
            </p:cNvPr>
            <p:cNvSpPr/>
            <p:nvPr/>
          </p:nvSpPr>
          <p:spPr bwMode="blackWhite">
            <a:xfrm>
              <a:off x="547162" y="4191714"/>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25" name="文本框 24" descr="编号 3">
              <a:extLst>
                <a:ext uri="{FF2B5EF4-FFF2-40B4-BE49-F238E27FC236}">
                  <a16:creationId xmlns:a16="http://schemas.microsoft.com/office/drawing/2014/main" id="{C5D763A1-D9C9-2417-344B-FAA11917BA4F}"/>
                </a:ext>
              </a:extLst>
            </p:cNvPr>
            <p:cNvSpPr txBox="1">
              <a:spLocks noChangeAspect="1"/>
            </p:cNvSpPr>
            <p:nvPr/>
          </p:nvSpPr>
          <p:spPr bwMode="blackWhite">
            <a:xfrm>
              <a:off x="476065" y="4211967"/>
              <a:ext cx="558179" cy="369332"/>
            </a:xfrm>
            <a:prstGeom prst="rect">
              <a:avLst/>
            </a:prstGeom>
            <a:noFill/>
          </p:spPr>
          <p:txBody>
            <a:bodyPr wrap="square" rtlCol="0">
              <a:spAutoFit/>
            </a:bodyPr>
            <a:lstStyle>
              <a:defPPr>
                <a:defRPr lang="zh-CN"/>
              </a:defPPr>
            </a:lstStyle>
            <a:p>
              <a:pPr algn="ctr" rtl="0"/>
              <a:r>
                <a:rPr lang="en-US" altLang="zh-CN" dirty="0">
                  <a:solidFill>
                    <a:schemeClr val="bg1"/>
                  </a:solidFill>
                  <a:cs typeface="Segoe UI Semibold" panose="020B0702040204020203" pitchFamily="34" charset="0"/>
                </a:rPr>
                <a:t>6</a:t>
              </a:r>
              <a:endParaRPr lang="zh-CN" dirty="0">
                <a:solidFill>
                  <a:schemeClr val="bg1"/>
                </a:solidFill>
                <a:cs typeface="Segoe UI Semibold" panose="020B0702040204020203" pitchFamily="34" charset="0"/>
              </a:endParaRPr>
            </a:p>
          </p:txBody>
        </p:sp>
      </p:grpSp>
      <p:sp>
        <p:nvSpPr>
          <p:cNvPr id="27" name="文本框 26">
            <a:extLst>
              <a:ext uri="{FF2B5EF4-FFF2-40B4-BE49-F238E27FC236}">
                <a16:creationId xmlns:a16="http://schemas.microsoft.com/office/drawing/2014/main" id="{F4E8A118-7DCB-3D16-07C8-7DB8F842B9EB}"/>
              </a:ext>
            </a:extLst>
          </p:cNvPr>
          <p:cNvSpPr txBox="1"/>
          <p:nvPr/>
        </p:nvSpPr>
        <p:spPr>
          <a:xfrm>
            <a:off x="4958703" y="3815303"/>
            <a:ext cx="6094428" cy="369332"/>
          </a:xfrm>
          <a:prstGeom prst="rect">
            <a:avLst/>
          </a:prstGeom>
          <a:noFill/>
        </p:spPr>
        <p:txBody>
          <a:bodyPr wrap="square">
            <a:spAutoFit/>
          </a:bodyPr>
          <a:lstStyle/>
          <a:p>
            <a:r>
              <a:rPr lang="zh-CN" altLang="en-US" dirty="0"/>
              <a:t>能够</a:t>
            </a:r>
            <a:r>
              <a:rPr lang="zh-CN" altLang="zh-CN" dirty="0"/>
              <a:t>分析液压泵的常见故障</a:t>
            </a:r>
            <a:r>
              <a:rPr lang="zh-CN" altLang="en-US" dirty="0"/>
              <a:t>；</a:t>
            </a:r>
          </a:p>
        </p:txBody>
      </p:sp>
      <p:sp>
        <p:nvSpPr>
          <p:cNvPr id="29" name="文本框 28">
            <a:extLst>
              <a:ext uri="{FF2B5EF4-FFF2-40B4-BE49-F238E27FC236}">
                <a16:creationId xmlns:a16="http://schemas.microsoft.com/office/drawing/2014/main" id="{F63A962F-F9B1-8166-8C9D-F83524914176}"/>
              </a:ext>
            </a:extLst>
          </p:cNvPr>
          <p:cNvSpPr txBox="1"/>
          <p:nvPr/>
        </p:nvSpPr>
        <p:spPr>
          <a:xfrm>
            <a:off x="4958703" y="4535929"/>
            <a:ext cx="6094428" cy="369332"/>
          </a:xfrm>
          <a:prstGeom prst="rect">
            <a:avLst/>
          </a:prstGeom>
          <a:noFill/>
        </p:spPr>
        <p:txBody>
          <a:bodyPr wrap="square">
            <a:spAutoFit/>
          </a:bodyPr>
          <a:lstStyle/>
          <a:p>
            <a:r>
              <a:rPr lang="zh-CN" altLang="en-US" dirty="0"/>
              <a:t>能够</a:t>
            </a:r>
            <a:r>
              <a:rPr lang="zh-CN" altLang="zh-CN" dirty="0"/>
              <a:t>根据液压泵产生的故障现象找到排除方法</a:t>
            </a:r>
            <a:r>
              <a:rPr lang="zh-CN" altLang="en-US" dirty="0"/>
              <a:t>；</a:t>
            </a:r>
          </a:p>
        </p:txBody>
      </p:sp>
      <p:sp>
        <p:nvSpPr>
          <p:cNvPr id="32" name="文本框 31">
            <a:extLst>
              <a:ext uri="{FF2B5EF4-FFF2-40B4-BE49-F238E27FC236}">
                <a16:creationId xmlns:a16="http://schemas.microsoft.com/office/drawing/2014/main" id="{5CA02E7A-A6AB-D2C8-179D-CAA9392329D4}"/>
              </a:ext>
            </a:extLst>
          </p:cNvPr>
          <p:cNvSpPr txBox="1"/>
          <p:nvPr/>
        </p:nvSpPr>
        <p:spPr>
          <a:xfrm>
            <a:off x="4958703" y="5256555"/>
            <a:ext cx="6094428" cy="369332"/>
          </a:xfrm>
          <a:prstGeom prst="rect">
            <a:avLst/>
          </a:prstGeom>
          <a:noFill/>
        </p:spPr>
        <p:txBody>
          <a:bodyPr wrap="square">
            <a:spAutoFit/>
          </a:bodyPr>
          <a:lstStyle/>
          <a:p>
            <a:r>
              <a:rPr lang="zh-CN" altLang="en-US" dirty="0"/>
              <a:t>能够增强安全操作意识，做到安全操作</a:t>
            </a:r>
          </a:p>
        </p:txBody>
      </p:sp>
      <p:grpSp>
        <p:nvGrpSpPr>
          <p:cNvPr id="36" name="组合 35">
            <a:extLst>
              <a:ext uri="{FF2B5EF4-FFF2-40B4-BE49-F238E27FC236}">
                <a16:creationId xmlns:a16="http://schemas.microsoft.com/office/drawing/2014/main" id="{673AC998-6336-6536-796B-F22BB99A00BF}"/>
              </a:ext>
            </a:extLst>
          </p:cNvPr>
          <p:cNvGrpSpPr/>
          <p:nvPr/>
        </p:nvGrpSpPr>
        <p:grpSpPr>
          <a:xfrm>
            <a:off x="4344804" y="5856307"/>
            <a:ext cx="558179" cy="409838"/>
            <a:chOff x="467341" y="1370621"/>
            <a:chExt cx="558179" cy="409838"/>
          </a:xfrm>
        </p:grpSpPr>
        <p:sp>
          <p:nvSpPr>
            <p:cNvPr id="39" name="椭圆形 33" descr="小圆圈">
              <a:extLst>
                <a:ext uri="{FF2B5EF4-FFF2-40B4-BE49-F238E27FC236}">
                  <a16:creationId xmlns:a16="http://schemas.microsoft.com/office/drawing/2014/main" id="{D0A80424-A9F3-4544-FBBA-587EFFFC2FC8}"/>
                </a:ext>
              </a:extLst>
            </p:cNvPr>
            <p:cNvSpPr/>
            <p:nvPr/>
          </p:nvSpPr>
          <p:spPr bwMode="blackWhite">
            <a:xfrm>
              <a:off x="535271" y="1370621"/>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46" name="文本框 45" descr="编号 1">
              <a:extLst>
                <a:ext uri="{FF2B5EF4-FFF2-40B4-BE49-F238E27FC236}">
                  <a16:creationId xmlns:a16="http://schemas.microsoft.com/office/drawing/2014/main" id="{B2E35ABE-A7FA-0F7A-2747-4CDB082D0FD4}"/>
                </a:ext>
              </a:extLst>
            </p:cNvPr>
            <p:cNvSpPr txBox="1">
              <a:spLocks noChangeAspect="1"/>
            </p:cNvSpPr>
            <p:nvPr/>
          </p:nvSpPr>
          <p:spPr bwMode="blackWhite">
            <a:xfrm>
              <a:off x="467341" y="1398481"/>
              <a:ext cx="558179" cy="369332"/>
            </a:xfrm>
            <a:prstGeom prst="rect">
              <a:avLst/>
            </a:prstGeom>
            <a:noFill/>
          </p:spPr>
          <p:txBody>
            <a:bodyPr wrap="square" rtlCol="0">
              <a:spAutoFit/>
            </a:bodyPr>
            <a:lstStyle>
              <a:defPPr>
                <a:defRPr lang="zh-CN"/>
              </a:defPPr>
            </a:lstStyle>
            <a:p>
              <a:pPr algn="ctr" rtl="0"/>
              <a:r>
                <a:rPr lang="en-US" altLang="zh-CN" dirty="0">
                  <a:solidFill>
                    <a:schemeClr val="bg1"/>
                  </a:solidFill>
                  <a:cs typeface="Segoe UI Semibold" panose="020B0702040204020203" pitchFamily="34" charset="0"/>
                </a:rPr>
                <a:t>7</a:t>
              </a:r>
              <a:endParaRPr lang="zh-CN" dirty="0">
                <a:solidFill>
                  <a:schemeClr val="bg1"/>
                </a:solidFill>
                <a:cs typeface="Segoe UI Semibold" panose="020B0702040204020203" pitchFamily="34" charset="0"/>
              </a:endParaRPr>
            </a:p>
          </p:txBody>
        </p:sp>
      </p:grpSp>
      <p:sp>
        <p:nvSpPr>
          <p:cNvPr id="48" name="文本框 47">
            <a:extLst>
              <a:ext uri="{FF2B5EF4-FFF2-40B4-BE49-F238E27FC236}">
                <a16:creationId xmlns:a16="http://schemas.microsoft.com/office/drawing/2014/main" id="{B2BAC191-E8B6-0F36-FFF7-6DFF50DA2311}"/>
              </a:ext>
            </a:extLst>
          </p:cNvPr>
          <p:cNvSpPr txBox="1"/>
          <p:nvPr/>
        </p:nvSpPr>
        <p:spPr>
          <a:xfrm>
            <a:off x="4958703" y="5977181"/>
            <a:ext cx="6094428" cy="369332"/>
          </a:xfrm>
          <a:prstGeom prst="rect">
            <a:avLst/>
          </a:prstGeom>
          <a:noFill/>
        </p:spPr>
        <p:txBody>
          <a:bodyPr wrap="square">
            <a:spAutoFit/>
          </a:bodyPr>
          <a:lstStyle/>
          <a:p>
            <a:r>
              <a:rPr lang="zh-CN" altLang="zh-CN" dirty="0"/>
              <a:t>能够以问题为导向，团队协作，解决问题</a:t>
            </a:r>
            <a:endParaRPr lang="zh-CN" altLang="en-US" dirty="0"/>
          </a:p>
        </p:txBody>
      </p:sp>
      <p:pic>
        <p:nvPicPr>
          <p:cNvPr id="50" name="图片 49">
            <a:extLst>
              <a:ext uri="{FF2B5EF4-FFF2-40B4-BE49-F238E27FC236}">
                <a16:creationId xmlns:a16="http://schemas.microsoft.com/office/drawing/2014/main" id="{FAA24E21-CEA1-4367-9012-AC6C8578BAD3}"/>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183823" y="2266981"/>
            <a:ext cx="3897303" cy="2598202"/>
          </a:xfrm>
          <a:prstGeom prst="rect">
            <a:avLst/>
          </a:prstGeom>
        </p:spPr>
      </p:pic>
      <p:sp>
        <p:nvSpPr>
          <p:cNvPr id="51" name="文本框 50">
            <a:extLst>
              <a:ext uri="{FF2B5EF4-FFF2-40B4-BE49-F238E27FC236}">
                <a16:creationId xmlns:a16="http://schemas.microsoft.com/office/drawing/2014/main" id="{309A0179-75A6-DBF7-1497-EF17E5A0E451}"/>
              </a:ext>
            </a:extLst>
          </p:cNvPr>
          <p:cNvSpPr txBox="1"/>
          <p:nvPr/>
        </p:nvSpPr>
        <p:spPr>
          <a:xfrm>
            <a:off x="89555" y="7700708"/>
            <a:ext cx="3561225" cy="230832"/>
          </a:xfrm>
          <a:prstGeom prst="rect">
            <a:avLst/>
          </a:prstGeom>
          <a:noFill/>
        </p:spPr>
        <p:txBody>
          <a:bodyPr wrap="square" rtlCol="0">
            <a:spAutoFit/>
          </a:bodyPr>
          <a:lstStyle/>
          <a:p>
            <a:r>
              <a:rPr lang="zh-CN" altLang="en-US" sz="900">
                <a:hlinkClick r:id="rId4" tooltip="https://www.editage.cn/insights/2013.html"/>
              </a:rPr>
              <a:t>此照片</a:t>
            </a:r>
            <a:r>
              <a:rPr lang="zh-CN" altLang="en-US" sz="900"/>
              <a:t>，作者: 未知作者，许可证: </a:t>
            </a:r>
            <a:r>
              <a:rPr lang="zh-CN" altLang="en-US" sz="900">
                <a:hlinkClick r:id="rId5" tooltip="https://creativecommons.org/licenses/by-nc-sa/3.0/"/>
              </a:rPr>
              <a:t>CC BY-SA-NC</a:t>
            </a:r>
            <a:endParaRPr lang="zh-CN" altLang="en-US" sz="900"/>
          </a:p>
        </p:txBody>
      </p:sp>
      <p:sp>
        <p:nvSpPr>
          <p:cNvPr id="2" name="文本框 1"/>
          <p:cNvSpPr txBox="1"/>
          <p:nvPr/>
        </p:nvSpPr>
        <p:spPr>
          <a:xfrm>
            <a:off x="7470474" y="646981"/>
            <a:ext cx="4261449" cy="400110"/>
          </a:xfrm>
          <a:prstGeom prst="rect">
            <a:avLst/>
          </a:prstGeom>
          <a:solidFill>
            <a:schemeClr val="bg1"/>
          </a:solidFill>
        </p:spPr>
        <p:txBody>
          <a:bodyPr wrap="square" rtlCol="0">
            <a:spAutoFit/>
          </a:bodyPr>
          <a:lstStyle/>
          <a:p>
            <a:r>
              <a:rPr lang="zh-CN" altLang="en-US" sz="2000" b="1" dirty="0">
                <a:solidFill>
                  <a:srgbClr val="B7472A"/>
                </a:solidFill>
                <a:latin typeface="隶书" panose="02010509060101010101" pitchFamily="49" charset="-122"/>
                <a:ea typeface="隶书" panose="02010509060101010101" pitchFamily="49" charset="-122"/>
              </a:rPr>
              <a:t>工作任务二：液压泵的选用和排故</a:t>
            </a:r>
          </a:p>
        </p:txBody>
      </p:sp>
    </p:spTree>
    <p:extLst>
      <p:ext uri="{BB962C8B-B14F-4D97-AF65-F5344CB8AC3E}">
        <p14:creationId xmlns:p14="http://schemas.microsoft.com/office/powerpoint/2010/main" val="21613831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824658" y="1819563"/>
            <a:ext cx="2950543" cy="369332"/>
          </a:xfrm>
          <a:prstGeom prst="rect">
            <a:avLst/>
          </a:prstGeom>
          <a:noFill/>
        </p:spPr>
        <p:txBody>
          <a:bodyPr wrap="square" rtlCol="0">
            <a:spAutoFit/>
          </a:bodyPr>
          <a:lstStyle/>
          <a:p>
            <a:r>
              <a:rPr lang="zh-CN" altLang="en-US" dirty="0">
                <a:latin typeface="Arial" panose="020B0604020202020204" pitchFamily="34" charset="0"/>
                <a:ea typeface="宋体" panose="02010600030101010101" pitchFamily="2" charset="-122"/>
              </a:rPr>
              <a:t>（二）内啮合齿轮泵</a:t>
            </a:r>
          </a:p>
        </p:txBody>
      </p:sp>
      <p:sp>
        <p:nvSpPr>
          <p:cNvPr id="3" name="矩形 2"/>
          <p:cNvSpPr/>
          <p:nvPr/>
        </p:nvSpPr>
        <p:spPr>
          <a:xfrm>
            <a:off x="1727201" y="2265372"/>
            <a:ext cx="9818254" cy="507831"/>
          </a:xfrm>
          <a:prstGeom prst="rect">
            <a:avLst/>
          </a:prstGeom>
        </p:spPr>
        <p:txBody>
          <a:bodyPr wrap="square">
            <a:spAutoFit/>
          </a:bodyPr>
          <a:lstStyle/>
          <a:p>
            <a:pPr indent="266700" algn="just">
              <a:lnSpc>
                <a:spcPct val="150000"/>
              </a:lnSpc>
              <a:spcAft>
                <a:spcPts val="0"/>
              </a:spcAft>
            </a:pPr>
            <a:r>
              <a:rPr lang="zh-CN" altLang="zh-CN" kern="100" dirty="0">
                <a:latin typeface="Times New Roman" panose="02020603050405020304" pitchFamily="18" charset="0"/>
                <a:ea typeface="新宋体" panose="02010609030101010101" pitchFamily="49" charset="-122"/>
              </a:rPr>
              <a:t>内啮合齿轮泵有渐开线齿轮泵和摆线齿轮泵（又称摆线转子泵）两种，其工作原理如图所示。</a:t>
            </a:r>
            <a:endParaRPr lang="zh-CN" altLang="zh-CN" kern="100" dirty="0">
              <a:latin typeface="Times New Roman" panose="02020603050405020304" pitchFamily="18" charset="0"/>
              <a:ea typeface="宋体" panose="02010600030101010101" pitchFamily="2" charset="-122"/>
            </a:endParaRPr>
          </a:p>
        </p:txBody>
      </p:sp>
      <p:pic>
        <p:nvPicPr>
          <p:cNvPr id="14338" name="Picture 2" descr="http://5b0988e595225.cdn.sohucs.com/q_70,c_zoom,w_640/images/20191009/279c1d9a603c40a0a4496bef32254196.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277541" y="2849680"/>
            <a:ext cx="3375114" cy="2632977"/>
          </a:xfrm>
          <a:prstGeom prst="rect">
            <a:avLst/>
          </a:prstGeom>
          <a:noFill/>
          <a:extLst>
            <a:ext uri="{909E8E84-426E-40DD-AFC4-6F175D3DCCD1}">
              <a14:hiddenFill xmlns:a14="http://schemas.microsoft.com/office/drawing/2010/main">
                <a:solidFill>
                  <a:srgbClr val="FFFFFF"/>
                </a:solidFill>
              </a14:hiddenFill>
            </a:ext>
          </a:extLst>
        </p:spPr>
      </p:pic>
      <p:pic>
        <p:nvPicPr>
          <p:cNvPr id="14339" name="图片 1111"/>
          <p:cNvPicPr>
            <a:picLocks noChangeAspect="1" noChangeArrowheads="1"/>
          </p:cNvPicPr>
          <p:nvPr/>
        </p:nvPicPr>
        <p:blipFill>
          <a:blip r:embed="rId3">
            <a:clrChange>
              <a:clrFrom>
                <a:srgbClr val="FFFFFF"/>
              </a:clrFrom>
              <a:clrTo>
                <a:srgbClr val="FFFFFF">
                  <a:alpha val="0"/>
                </a:srgbClr>
              </a:clrTo>
            </a:clrChange>
            <a:lum bright="-18000"/>
            <a:extLst>
              <a:ext uri="{28A0092B-C50C-407E-A947-70E740481C1C}">
                <a14:useLocalDpi xmlns:a14="http://schemas.microsoft.com/office/drawing/2010/main" val="0"/>
              </a:ext>
            </a:extLst>
          </a:blip>
          <a:srcRect r="48772"/>
          <a:stretch>
            <a:fillRect/>
          </a:stretch>
        </p:blipFill>
        <p:spPr bwMode="auto">
          <a:xfrm>
            <a:off x="6294726" y="2849680"/>
            <a:ext cx="2904691" cy="2806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186427" y="5732384"/>
            <a:ext cx="5468164" cy="507831"/>
          </a:xfrm>
          <a:prstGeom prst="rect">
            <a:avLst/>
          </a:prstGeom>
        </p:spPr>
        <p:txBody>
          <a:bodyPr wrap="none">
            <a:spAutoFit/>
          </a:bodyPr>
          <a:lstStyle/>
          <a:p>
            <a:pPr indent="127000" algn="ctr">
              <a:lnSpc>
                <a:spcPct val="150000"/>
              </a:lnSpc>
              <a:spcAft>
                <a:spcPts val="0"/>
              </a:spcAft>
              <a:tabLst>
                <a:tab pos="1203960" algn="l"/>
              </a:tabLst>
            </a:pPr>
            <a:r>
              <a:rPr lang="en-US" altLang="zh-CN" kern="0" dirty="0">
                <a:solidFill>
                  <a:srgbClr val="000000"/>
                </a:solidFill>
                <a:latin typeface="宋体" panose="02010600030101010101" pitchFamily="2" charset="-122"/>
                <a:ea typeface="宋体" panose="02010600030101010101" pitchFamily="2" charset="-122"/>
                <a:cs typeface="黑?"/>
              </a:rPr>
              <a:t>1-</a:t>
            </a:r>
            <a:r>
              <a:rPr lang="zh-CN" altLang="zh-CN" kern="0" dirty="0">
                <a:solidFill>
                  <a:srgbClr val="000000"/>
                </a:solidFill>
                <a:latin typeface="Times New Roman" panose="02020603050405020304" pitchFamily="18" charset="0"/>
                <a:ea typeface="宋体" panose="02010600030101010101" pitchFamily="2" charset="-122"/>
                <a:cs typeface="黑?"/>
              </a:rPr>
              <a:t>小齿轮</a:t>
            </a:r>
            <a:r>
              <a:rPr lang="en-US" altLang="zh-CN" kern="0" dirty="0">
                <a:solidFill>
                  <a:srgbClr val="000000"/>
                </a:solidFill>
                <a:latin typeface="Times New Roman" panose="02020603050405020304" pitchFamily="18" charset="0"/>
                <a:ea typeface="宋体" panose="02010600030101010101" pitchFamily="2" charset="-122"/>
                <a:cs typeface="黑?"/>
              </a:rPr>
              <a:t> 2-</a:t>
            </a:r>
            <a:r>
              <a:rPr lang="zh-CN" altLang="zh-CN" kern="0" dirty="0">
                <a:solidFill>
                  <a:srgbClr val="000000"/>
                </a:solidFill>
                <a:latin typeface="Times New Roman" panose="02020603050405020304" pitchFamily="18" charset="0"/>
                <a:ea typeface="宋体" panose="02010600030101010101" pitchFamily="2" charset="-122"/>
                <a:cs typeface="黑?"/>
              </a:rPr>
              <a:t>月牙形隔板</a:t>
            </a:r>
            <a:r>
              <a:rPr lang="en-US" altLang="zh-CN" kern="0" dirty="0">
                <a:solidFill>
                  <a:srgbClr val="000000"/>
                </a:solidFill>
                <a:latin typeface="Times New Roman" panose="02020603050405020304" pitchFamily="18" charset="0"/>
                <a:ea typeface="宋体" panose="02010600030101010101" pitchFamily="2" charset="-122"/>
                <a:cs typeface="黑?"/>
              </a:rPr>
              <a:t> 3-</a:t>
            </a:r>
            <a:r>
              <a:rPr lang="zh-CN" altLang="zh-CN" kern="0" dirty="0">
                <a:solidFill>
                  <a:srgbClr val="000000"/>
                </a:solidFill>
                <a:latin typeface="Times New Roman" panose="02020603050405020304" pitchFamily="18" charset="0"/>
                <a:ea typeface="宋体" panose="02010600030101010101" pitchFamily="2" charset="-122"/>
                <a:cs typeface="黑?"/>
              </a:rPr>
              <a:t>内齿环</a:t>
            </a:r>
            <a:r>
              <a:rPr lang="en-US" altLang="zh-CN" kern="0" dirty="0">
                <a:solidFill>
                  <a:srgbClr val="000000"/>
                </a:solidFill>
                <a:latin typeface="Times New Roman" panose="02020603050405020304" pitchFamily="18" charset="0"/>
                <a:ea typeface="宋体" panose="02010600030101010101" pitchFamily="2" charset="-122"/>
                <a:cs typeface="黑?"/>
              </a:rPr>
              <a:t> 4-</a:t>
            </a:r>
            <a:r>
              <a:rPr lang="zh-CN" altLang="zh-CN" kern="0" dirty="0">
                <a:solidFill>
                  <a:srgbClr val="000000"/>
                </a:solidFill>
                <a:latin typeface="Times New Roman" panose="02020603050405020304" pitchFamily="18" charset="0"/>
                <a:ea typeface="宋体" panose="02010600030101010101" pitchFamily="2" charset="-122"/>
                <a:cs typeface="黑?"/>
              </a:rPr>
              <a:t>吸油腔</a:t>
            </a:r>
            <a:r>
              <a:rPr lang="en-US" altLang="zh-CN" kern="0" dirty="0">
                <a:solidFill>
                  <a:srgbClr val="000000"/>
                </a:solidFill>
                <a:latin typeface="Times New Roman" panose="02020603050405020304" pitchFamily="18" charset="0"/>
                <a:ea typeface="宋体" panose="02010600030101010101" pitchFamily="2" charset="-122"/>
                <a:cs typeface="黑?"/>
              </a:rPr>
              <a:t> 5-</a:t>
            </a:r>
            <a:r>
              <a:rPr lang="zh-CN" altLang="zh-CN" kern="0" dirty="0">
                <a:solidFill>
                  <a:srgbClr val="000000"/>
                </a:solidFill>
                <a:latin typeface="Times New Roman" panose="02020603050405020304" pitchFamily="18" charset="0"/>
                <a:ea typeface="宋体" panose="02010600030101010101" pitchFamily="2" charset="-122"/>
                <a:cs typeface="黑?"/>
              </a:rPr>
              <a:t>压油腔</a:t>
            </a:r>
            <a:endParaRPr lang="zh-CN" altLang="zh-CN" sz="2400" kern="100" dirty="0">
              <a:effectLst/>
              <a:latin typeface="Times New Roman" panose="02020603050405020304" pitchFamily="18" charset="0"/>
              <a:ea typeface="宋体" panose="02010600030101010101" pitchFamily="2" charset="-122"/>
            </a:endParaRPr>
          </a:p>
        </p:txBody>
      </p:sp>
      <p:sp>
        <p:nvSpPr>
          <p:cNvPr id="10" name="文本框 9"/>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：液压泵的选用</a:t>
            </a:r>
          </a:p>
        </p:txBody>
      </p:sp>
    </p:spTree>
    <p:extLst>
      <p:ext uri="{BB962C8B-B14F-4D97-AF65-F5344CB8AC3E}">
        <p14:creationId xmlns:p14="http://schemas.microsoft.com/office/powerpoint/2010/main" val="31298732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45E84952-4EB0-316E-3802-9DA0A920C619}"/>
              </a:ext>
            </a:extLst>
          </p:cNvPr>
          <p:cNvSpPr>
            <a:spLocks noChangeArrowheads="1"/>
          </p:cNvSpPr>
          <p:nvPr/>
        </p:nvSpPr>
        <p:spPr bwMode="auto">
          <a:xfrm>
            <a:off x="2341893" y="2015597"/>
            <a:ext cx="8843343"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50000"/>
              </a:lnSpc>
            </a:pPr>
            <a:r>
              <a:rPr lang="zh-CN" altLang="zh-CN" dirty="0"/>
              <a:t>根据各密封工作容积在转子旋转一周吸、排油液次数的不同，叶片泵分为两类，即完成一次吸、排油液的单作用叶片泵和完成两次吸、排油液的双作用叶片泵</a:t>
            </a:r>
          </a:p>
        </p:txBody>
      </p:sp>
      <p:sp>
        <p:nvSpPr>
          <p:cNvPr id="5" name="文本框 4">
            <a:extLst>
              <a:ext uri="{FF2B5EF4-FFF2-40B4-BE49-F238E27FC236}">
                <a16:creationId xmlns:a16="http://schemas.microsoft.com/office/drawing/2014/main" id="{6A80A2D5-8146-6416-CDD8-BC36AF59244B}"/>
              </a:ext>
            </a:extLst>
          </p:cNvPr>
          <p:cNvSpPr txBox="1"/>
          <p:nvPr/>
        </p:nvSpPr>
        <p:spPr>
          <a:xfrm>
            <a:off x="2066924" y="1455312"/>
            <a:ext cx="2726749" cy="369332"/>
          </a:xfrm>
          <a:prstGeom prst="rect">
            <a:avLst/>
          </a:prstGeom>
          <a:noFill/>
        </p:spPr>
        <p:txBody>
          <a:bodyPr wrap="square" rtlCol="0">
            <a:spAutoFit/>
          </a:bodyPr>
          <a:lstStyle/>
          <a:p>
            <a:r>
              <a:rPr lang="zh-CN" altLang="en-US" dirty="0"/>
              <a:t>一、认识叶片泵</a:t>
            </a:r>
          </a:p>
        </p:txBody>
      </p:sp>
      <p:sp>
        <p:nvSpPr>
          <p:cNvPr id="3" name="文本框 2"/>
          <p:cNvSpPr txBox="1"/>
          <p:nvPr/>
        </p:nvSpPr>
        <p:spPr>
          <a:xfrm>
            <a:off x="2341893" y="3084945"/>
            <a:ext cx="2950543" cy="369332"/>
          </a:xfrm>
          <a:prstGeom prst="rect">
            <a:avLst/>
          </a:prstGeom>
          <a:noFill/>
        </p:spPr>
        <p:txBody>
          <a:bodyPr wrap="square" rtlCol="0">
            <a:spAutoFit/>
          </a:bodyPr>
          <a:lstStyle/>
          <a:p>
            <a:r>
              <a:rPr lang="zh-CN" altLang="en-US" dirty="0">
                <a:latin typeface="Arial" panose="020B0604020202020204" pitchFamily="34" charset="0"/>
                <a:ea typeface="宋体" panose="02010600030101010101" pitchFamily="2" charset="-122"/>
              </a:rPr>
              <a:t>（一）双作用叶片泵</a:t>
            </a:r>
          </a:p>
        </p:txBody>
      </p:sp>
      <p:sp>
        <p:nvSpPr>
          <p:cNvPr id="7" name="文本框 6"/>
          <p:cNvSpPr txBox="1"/>
          <p:nvPr/>
        </p:nvSpPr>
        <p:spPr>
          <a:xfrm>
            <a:off x="2992581" y="3601520"/>
            <a:ext cx="3943927" cy="646331"/>
          </a:xfrm>
          <a:prstGeom prst="rect">
            <a:avLst/>
          </a:prstGeom>
          <a:noFill/>
        </p:spPr>
        <p:txBody>
          <a:bodyPr wrap="square" rtlCol="0">
            <a:spAutoFit/>
          </a:bodyPr>
          <a:lstStyle/>
          <a:p>
            <a:r>
              <a:rPr lang="en-US" altLang="zh-CN" dirty="0">
                <a:latin typeface="Arial" panose="020B0604020202020204" pitchFamily="34" charset="0"/>
                <a:ea typeface="宋体" panose="02010600030101010101" pitchFamily="2" charset="-122"/>
              </a:rPr>
              <a:t>1</a:t>
            </a:r>
            <a:r>
              <a:rPr lang="zh-CN" altLang="zh-CN" dirty="0">
                <a:latin typeface="Arial" panose="020B0604020202020204" pitchFamily="34" charset="0"/>
                <a:ea typeface="宋体" panose="02010600030101010101" pitchFamily="2" charset="-122"/>
              </a:rPr>
              <a:t>、</a:t>
            </a:r>
            <a:r>
              <a:rPr lang="zh-CN" altLang="en-US" dirty="0">
                <a:latin typeface="Arial" panose="020B0604020202020204" pitchFamily="34" charset="0"/>
                <a:ea typeface="宋体" panose="02010600030101010101" pitchFamily="2" charset="-122"/>
              </a:rPr>
              <a:t>双作用叶片泵</a:t>
            </a:r>
            <a:r>
              <a:rPr lang="zh-CN" altLang="zh-CN" dirty="0">
                <a:latin typeface="Arial" panose="020B0604020202020204" pitchFamily="34" charset="0"/>
                <a:ea typeface="宋体" panose="02010600030101010101" pitchFamily="2" charset="-122"/>
              </a:rPr>
              <a:t>的结构组成</a:t>
            </a:r>
          </a:p>
          <a:p>
            <a:endParaRPr lang="zh-CN" altLang="en-US" dirty="0"/>
          </a:p>
        </p:txBody>
      </p:sp>
      <p:pic>
        <p:nvPicPr>
          <p:cNvPr id="15362" name="图片 152" descr="szyzujiantu"/>
          <p:cNvPicPr>
            <a:picLocks noChangeAspect="1" noChangeArrowheads="1"/>
          </p:cNvPicPr>
          <p:nvPr/>
        </p:nvPicPr>
        <p:blipFill>
          <a:blip r:embed="rId2">
            <a:clrChange>
              <a:clrFrom>
                <a:srgbClr val="F5F9FA"/>
              </a:clrFrom>
              <a:clrTo>
                <a:srgbClr val="F5F9FA">
                  <a:alpha val="0"/>
                </a:srgbClr>
              </a:clrTo>
            </a:clrChange>
            <a:lum bright="-6000"/>
            <a:extLst>
              <a:ext uri="{28A0092B-C50C-407E-A947-70E740481C1C}">
                <a14:useLocalDpi xmlns:a14="http://schemas.microsoft.com/office/drawing/2010/main" val="0"/>
              </a:ext>
            </a:extLst>
          </a:blip>
          <a:srcRect l="5548" t="1016" r="5548"/>
          <a:stretch>
            <a:fillRect/>
          </a:stretch>
        </p:blipFill>
        <p:spPr bwMode="auto">
          <a:xfrm>
            <a:off x="3015961" y="4116870"/>
            <a:ext cx="2276475" cy="1809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363" name="图片 151" descr="2z17"/>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914447" y="3924686"/>
            <a:ext cx="2703080" cy="20532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矩形 3"/>
          <p:cNvSpPr/>
          <p:nvPr/>
        </p:nvSpPr>
        <p:spPr>
          <a:xfrm>
            <a:off x="3113039" y="5985469"/>
            <a:ext cx="5602816" cy="507831"/>
          </a:xfrm>
          <a:prstGeom prst="rect">
            <a:avLst/>
          </a:prstGeom>
        </p:spPr>
        <p:txBody>
          <a:bodyPr wrap="none">
            <a:spAutoFit/>
          </a:bodyPr>
          <a:lstStyle/>
          <a:p>
            <a:pPr indent="127000" algn="just">
              <a:lnSpc>
                <a:spcPct val="150000"/>
              </a:lnSpc>
              <a:spcAft>
                <a:spcPts val="0"/>
              </a:spcAft>
            </a:pPr>
            <a:r>
              <a:rPr lang="en-US" altLang="zh-CN" kern="0" dirty="0">
                <a:latin typeface="宋体" panose="02010600030101010101" pitchFamily="2" charset="-122"/>
                <a:ea typeface="宋体" panose="02010600030101010101" pitchFamily="2" charset="-122"/>
                <a:cs typeface="黑?"/>
              </a:rPr>
              <a:t>1-</a:t>
            </a:r>
            <a:r>
              <a:rPr lang="zh-CN" altLang="zh-CN" kern="0" dirty="0">
                <a:latin typeface="Times New Roman" panose="02020603050405020304" pitchFamily="18" charset="0"/>
                <a:ea typeface="宋体" panose="02010600030101010101" pitchFamily="2" charset="-122"/>
                <a:cs typeface="黑?"/>
              </a:rPr>
              <a:t>定子</a:t>
            </a:r>
            <a:r>
              <a:rPr lang="en-US" altLang="zh-CN" kern="0" dirty="0">
                <a:latin typeface="Times New Roman" panose="02020603050405020304" pitchFamily="18" charset="0"/>
                <a:ea typeface="宋体" panose="02010600030101010101" pitchFamily="2" charset="-122"/>
                <a:cs typeface="黑?"/>
              </a:rPr>
              <a:t>  2-</a:t>
            </a:r>
            <a:r>
              <a:rPr lang="zh-CN" altLang="zh-CN" kern="0" dirty="0">
                <a:latin typeface="Times New Roman" panose="02020603050405020304" pitchFamily="18" charset="0"/>
                <a:ea typeface="宋体" panose="02010600030101010101" pitchFamily="2" charset="-122"/>
                <a:cs typeface="黑?"/>
              </a:rPr>
              <a:t>转子</a:t>
            </a:r>
            <a:r>
              <a:rPr lang="en-US" altLang="zh-CN" kern="0" dirty="0">
                <a:latin typeface="Times New Roman" panose="02020603050405020304" pitchFamily="18" charset="0"/>
                <a:ea typeface="宋体" panose="02010600030101010101" pitchFamily="2" charset="-122"/>
                <a:cs typeface="黑?"/>
              </a:rPr>
              <a:t>  3-</a:t>
            </a:r>
            <a:r>
              <a:rPr lang="zh-CN" altLang="zh-CN" kern="0" dirty="0">
                <a:latin typeface="Times New Roman" panose="02020603050405020304" pitchFamily="18" charset="0"/>
                <a:ea typeface="宋体" panose="02010600030101010101" pitchFamily="2" charset="-122"/>
                <a:cs typeface="黑?"/>
              </a:rPr>
              <a:t>叶片</a:t>
            </a:r>
            <a:r>
              <a:rPr lang="en-US" altLang="zh-CN" kern="0" dirty="0">
                <a:latin typeface="Times New Roman" panose="02020603050405020304" pitchFamily="18" charset="0"/>
                <a:ea typeface="宋体" panose="02010600030101010101" pitchFamily="2" charset="-122"/>
                <a:cs typeface="黑?"/>
              </a:rPr>
              <a:t>  4-</a:t>
            </a:r>
            <a:r>
              <a:rPr lang="zh-CN" altLang="zh-CN" kern="0" dirty="0">
                <a:latin typeface="Times New Roman" panose="02020603050405020304" pitchFamily="18" charset="0"/>
                <a:ea typeface="宋体" panose="02010600030101010101" pitchFamily="2" charset="-122"/>
                <a:cs typeface="黑?"/>
              </a:rPr>
              <a:t>配流窗口</a:t>
            </a:r>
            <a:r>
              <a:rPr lang="en-US" altLang="zh-CN" kern="0" dirty="0">
                <a:latin typeface="Times New Roman" panose="02020603050405020304" pitchFamily="18" charset="0"/>
                <a:ea typeface="宋体" panose="02010600030101010101" pitchFamily="2" charset="-122"/>
                <a:cs typeface="黑?"/>
              </a:rPr>
              <a:t>  5-</a:t>
            </a:r>
            <a:r>
              <a:rPr lang="zh-CN" altLang="zh-CN" kern="0" dirty="0">
                <a:latin typeface="Times New Roman" panose="02020603050405020304" pitchFamily="18" charset="0"/>
                <a:ea typeface="宋体" panose="02010600030101010101" pitchFamily="2" charset="-122"/>
                <a:cs typeface="黑?"/>
              </a:rPr>
              <a:t>传动轴</a:t>
            </a:r>
            <a:r>
              <a:rPr lang="en-US" altLang="zh-CN" kern="0" dirty="0">
                <a:latin typeface="Times New Roman" panose="02020603050405020304" pitchFamily="18" charset="0"/>
                <a:ea typeface="宋体" panose="02010600030101010101" pitchFamily="2" charset="-122"/>
                <a:cs typeface="黑?"/>
              </a:rPr>
              <a:t>  6-</a:t>
            </a:r>
            <a:r>
              <a:rPr lang="zh-CN" altLang="zh-CN" kern="0" dirty="0">
                <a:latin typeface="Times New Roman" panose="02020603050405020304" pitchFamily="18" charset="0"/>
                <a:ea typeface="宋体" panose="02010600030101010101" pitchFamily="2" charset="-122"/>
                <a:cs typeface="黑?"/>
              </a:rPr>
              <a:t>壳体 </a:t>
            </a:r>
            <a:endParaRPr lang="zh-CN" altLang="zh-CN" sz="2400" kern="100" dirty="0">
              <a:effectLst/>
              <a:latin typeface="Times New Roman" panose="02020603050405020304" pitchFamily="18" charset="0"/>
              <a:ea typeface="宋体" panose="02010600030101010101" pitchFamily="2" charset="-122"/>
            </a:endParaRPr>
          </a:p>
        </p:txBody>
      </p:sp>
      <p:sp>
        <p:nvSpPr>
          <p:cNvPr id="12" name="文本框 11"/>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：液压泵的选用</a:t>
            </a:r>
          </a:p>
        </p:txBody>
      </p:sp>
    </p:spTree>
    <p:extLst>
      <p:ext uri="{BB962C8B-B14F-4D97-AF65-F5344CB8AC3E}">
        <p14:creationId xmlns:p14="http://schemas.microsoft.com/office/powerpoint/2010/main" val="36544894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a:extLst>
              <a:ext uri="{FF2B5EF4-FFF2-40B4-BE49-F238E27FC236}">
                <a16:creationId xmlns:a16="http://schemas.microsoft.com/office/drawing/2014/main" id="{313848D0-0126-11E3-649A-D76B55FBF5D7}"/>
              </a:ext>
            </a:extLst>
          </p:cNvPr>
          <p:cNvSpPr txBox="1"/>
          <p:nvPr/>
        </p:nvSpPr>
        <p:spPr>
          <a:xfrm>
            <a:off x="1912553" y="1527243"/>
            <a:ext cx="3139738" cy="369332"/>
          </a:xfrm>
          <a:prstGeom prst="rect">
            <a:avLst/>
          </a:prstGeom>
          <a:noFill/>
        </p:spPr>
        <p:txBody>
          <a:bodyPr wrap="square" rtlCol="0">
            <a:spAutoFit/>
          </a:bodyPr>
          <a:lstStyle/>
          <a:p>
            <a:r>
              <a:rPr lang="en-US" altLang="zh-CN" dirty="0"/>
              <a:t>2</a:t>
            </a:r>
            <a:r>
              <a:rPr lang="zh-CN" altLang="en-US" dirty="0"/>
              <a:t>、双作用叶片泵的工作原理</a:t>
            </a:r>
          </a:p>
        </p:txBody>
      </p:sp>
      <p:pic>
        <p:nvPicPr>
          <p:cNvPr id="16386"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0118" y="2647949"/>
            <a:ext cx="3491775" cy="2413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Picture 6" descr="https://p0.ssl.qhimgs4.com/t0176bb410d0e76f31f.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842534" y="2256053"/>
            <a:ext cx="4076523" cy="2805474"/>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：液压泵的选用</a:t>
            </a:r>
          </a:p>
        </p:txBody>
      </p:sp>
    </p:spTree>
    <p:extLst>
      <p:ext uri="{BB962C8B-B14F-4D97-AF65-F5344CB8AC3E}">
        <p14:creationId xmlns:p14="http://schemas.microsoft.com/office/powerpoint/2010/main" val="19872882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81BB57A0-13B7-5269-62A9-496DC9AF28E0}"/>
              </a:ext>
            </a:extLst>
          </p:cNvPr>
          <p:cNvSpPr txBox="1"/>
          <p:nvPr/>
        </p:nvSpPr>
        <p:spPr>
          <a:xfrm>
            <a:off x="1982907" y="2321466"/>
            <a:ext cx="3392656" cy="369332"/>
          </a:xfrm>
          <a:prstGeom prst="rect">
            <a:avLst/>
          </a:prstGeom>
          <a:noFill/>
        </p:spPr>
        <p:txBody>
          <a:bodyPr wrap="square" rtlCol="0">
            <a:spAutoFit/>
          </a:bodyPr>
          <a:lstStyle/>
          <a:p>
            <a:r>
              <a:rPr lang="en-US" altLang="zh-CN" dirty="0"/>
              <a:t>2</a:t>
            </a:r>
            <a:r>
              <a:rPr lang="zh-CN" altLang="en-US" dirty="0"/>
              <a:t>、双作用叶片泵的结构特点</a:t>
            </a:r>
          </a:p>
        </p:txBody>
      </p:sp>
      <p:sp>
        <p:nvSpPr>
          <p:cNvPr id="3" name="矩形 2"/>
          <p:cNvSpPr/>
          <p:nvPr/>
        </p:nvSpPr>
        <p:spPr>
          <a:xfrm>
            <a:off x="1671781" y="2879604"/>
            <a:ext cx="6096000" cy="1477328"/>
          </a:xfrm>
          <a:prstGeom prst="rect">
            <a:avLst/>
          </a:prstGeom>
        </p:spPr>
        <p:txBody>
          <a:bodyPr>
            <a:spAutoFit/>
          </a:bodyPr>
          <a:lstStyle/>
          <a:p>
            <a:pPr indent="266700" algn="just">
              <a:lnSpc>
                <a:spcPct val="150000"/>
              </a:lnSpc>
              <a:spcAft>
                <a:spcPts val="0"/>
              </a:spcAft>
            </a:pPr>
            <a:r>
              <a:rPr lang="zh-CN" altLang="zh-CN" sz="2000" kern="100" dirty="0">
                <a:latin typeface="宋体" panose="02010600030101010101" pitchFamily="2" charset="-122"/>
                <a:ea typeface="宋体" panose="02010600030101010101" pitchFamily="2" charset="-122"/>
              </a:rPr>
              <a:t>（</a:t>
            </a:r>
            <a:r>
              <a:rPr lang="en-US" altLang="zh-CN" sz="2000" kern="100" dirty="0">
                <a:latin typeface="宋体" panose="02010600030101010101" pitchFamily="2" charset="-122"/>
                <a:ea typeface="宋体" panose="02010600030101010101" pitchFamily="2" charset="-122"/>
              </a:rPr>
              <a:t>1</a:t>
            </a:r>
            <a:r>
              <a:rPr lang="zh-CN" altLang="zh-CN" sz="2000" kern="100" dirty="0">
                <a:latin typeface="宋体" panose="02010600030101010101" pitchFamily="2" charset="-122"/>
                <a:ea typeface="宋体" panose="02010600030101010101" pitchFamily="2" charset="-122"/>
              </a:rPr>
              <a:t>）定子过渡曲线。</a:t>
            </a:r>
          </a:p>
          <a:p>
            <a:pPr indent="266700" algn="just">
              <a:lnSpc>
                <a:spcPct val="150000"/>
              </a:lnSpc>
              <a:spcAft>
                <a:spcPts val="0"/>
              </a:spcAft>
            </a:pPr>
            <a:r>
              <a:rPr lang="zh-CN" altLang="zh-CN" sz="2000" kern="100" dirty="0">
                <a:latin typeface="宋体" panose="02010600030101010101" pitchFamily="2" charset="-122"/>
                <a:ea typeface="宋体" panose="02010600030101010101" pitchFamily="2" charset="-122"/>
              </a:rPr>
              <a:t>（</a:t>
            </a:r>
            <a:r>
              <a:rPr lang="en-US" altLang="zh-CN" sz="2000" kern="100" dirty="0">
                <a:latin typeface="宋体" panose="02010600030101010101" pitchFamily="2" charset="-122"/>
                <a:ea typeface="宋体" panose="02010600030101010101" pitchFamily="2" charset="-122"/>
              </a:rPr>
              <a:t>2</a:t>
            </a:r>
            <a:r>
              <a:rPr lang="zh-CN" altLang="zh-CN" sz="2000" kern="100" dirty="0">
                <a:latin typeface="宋体" panose="02010600030101010101" pitchFamily="2" charset="-122"/>
                <a:ea typeface="宋体" panose="02010600030101010101" pitchFamily="2" charset="-122"/>
              </a:rPr>
              <a:t>）径向作用力平衡。</a:t>
            </a:r>
          </a:p>
          <a:p>
            <a:pPr indent="266700" algn="just">
              <a:lnSpc>
                <a:spcPct val="150000"/>
              </a:lnSpc>
              <a:spcAft>
                <a:spcPts val="0"/>
              </a:spcAft>
            </a:pPr>
            <a:r>
              <a:rPr lang="zh-CN" altLang="zh-CN" sz="2000" kern="100" dirty="0">
                <a:latin typeface="宋体" panose="02010600030101010101" pitchFamily="2" charset="-122"/>
                <a:ea typeface="宋体" panose="02010600030101010101" pitchFamily="2" charset="-122"/>
              </a:rPr>
              <a:t>（</a:t>
            </a:r>
            <a:r>
              <a:rPr lang="en-US" altLang="zh-CN" sz="2000" kern="100" dirty="0">
                <a:latin typeface="宋体" panose="02010600030101010101" pitchFamily="2" charset="-122"/>
                <a:ea typeface="宋体" panose="02010600030101010101" pitchFamily="2" charset="-122"/>
              </a:rPr>
              <a:t>3</a:t>
            </a:r>
            <a:r>
              <a:rPr lang="zh-CN" altLang="zh-CN" sz="2000" kern="100" dirty="0">
                <a:latin typeface="宋体" panose="02010600030101010101" pitchFamily="2" charset="-122"/>
                <a:ea typeface="宋体" panose="02010600030101010101" pitchFamily="2" charset="-122"/>
              </a:rPr>
              <a:t>）叶片倾角。</a:t>
            </a:r>
          </a:p>
        </p:txBody>
      </p:sp>
      <p:sp>
        <p:nvSpPr>
          <p:cNvPr id="5" name="文本框 4"/>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：液压泵的选用</a:t>
            </a:r>
          </a:p>
        </p:txBody>
      </p:sp>
    </p:spTree>
    <p:extLst>
      <p:ext uri="{BB962C8B-B14F-4D97-AF65-F5344CB8AC3E}">
        <p14:creationId xmlns:p14="http://schemas.microsoft.com/office/powerpoint/2010/main" val="17339301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824658" y="1819563"/>
            <a:ext cx="2950543" cy="369332"/>
          </a:xfrm>
          <a:prstGeom prst="rect">
            <a:avLst/>
          </a:prstGeom>
          <a:noFill/>
        </p:spPr>
        <p:txBody>
          <a:bodyPr wrap="square" rtlCol="0">
            <a:spAutoFit/>
          </a:bodyPr>
          <a:lstStyle/>
          <a:p>
            <a:r>
              <a:rPr lang="zh-CN" altLang="en-US" dirty="0">
                <a:latin typeface="Arial" panose="020B0604020202020204" pitchFamily="34" charset="0"/>
                <a:ea typeface="宋体" panose="02010600030101010101" pitchFamily="2" charset="-122"/>
              </a:rPr>
              <a:t>（二）单作用叶片泵</a:t>
            </a:r>
          </a:p>
        </p:txBody>
      </p:sp>
      <p:sp>
        <p:nvSpPr>
          <p:cNvPr id="2" name="矩形 1"/>
          <p:cNvSpPr/>
          <p:nvPr/>
        </p:nvSpPr>
        <p:spPr>
          <a:xfrm>
            <a:off x="1967346" y="2207245"/>
            <a:ext cx="8839200" cy="646331"/>
          </a:xfrm>
          <a:prstGeom prst="rect">
            <a:avLst/>
          </a:prstGeom>
        </p:spPr>
        <p:txBody>
          <a:bodyPr wrap="square">
            <a:spAutoFit/>
          </a:bodyPr>
          <a:lstStyle/>
          <a:p>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单作用叶片泵由转子、定子、叶片、端盖等组成。</a:t>
            </a:r>
            <a:r>
              <a:rPr lang="en-US" altLang="zh-CN" kern="100" dirty="0">
                <a:latin typeface="Times New Roman" panose="02020603050405020304" pitchFamily="18" charset="0"/>
                <a:ea typeface="宋体" panose="02010600030101010101" pitchFamily="2" charset="-122"/>
              </a:rPr>
              <a:t> </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定子具有圆形内表面，定子和转子之间有一定的偏心距</a:t>
            </a:r>
            <a:r>
              <a:rPr lang="en-US" altLang="zh-CN" kern="100" dirty="0">
                <a:latin typeface="Times New Roman" panose="02020603050405020304" pitchFamily="18" charset="0"/>
                <a:ea typeface="宋体" panose="02010600030101010101" pitchFamily="2" charset="-122"/>
              </a:rPr>
              <a:t> e</a:t>
            </a:r>
            <a:r>
              <a:rPr lang="zh-CN" altLang="zh-CN" kern="1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kern="100" dirty="0">
                <a:latin typeface="Times New Roman" panose="02020603050405020304" pitchFamily="18" charset="0"/>
                <a:ea typeface="宋体" panose="02010600030101010101" pitchFamily="2" charset="-122"/>
                <a:cs typeface="Times New Roman" panose="02020603050405020304" pitchFamily="18" charset="0"/>
              </a:rPr>
              <a:t>工作原理如图：</a:t>
            </a:r>
            <a:endParaRPr lang="zh-CN" altLang="en-US" dirty="0"/>
          </a:p>
        </p:txBody>
      </p:sp>
      <p:pic>
        <p:nvPicPr>
          <p:cNvPr id="17409" name="图片 125" descr="2z19"/>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r="856" b="7915"/>
          <a:stretch>
            <a:fillRect/>
          </a:stretch>
        </p:blipFill>
        <p:spPr bwMode="auto">
          <a:xfrm>
            <a:off x="2037108" y="3261958"/>
            <a:ext cx="3347691" cy="25107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4" descr="https://p1.ssl.qhimgs1.com/sdr/400__/t011db1c75925eb08cb.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384799" y="3174596"/>
            <a:ext cx="4657411" cy="2515003"/>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框 9"/>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：液压泵的选用</a:t>
            </a:r>
          </a:p>
        </p:txBody>
      </p:sp>
    </p:spTree>
    <p:extLst>
      <p:ext uri="{BB962C8B-B14F-4D97-AF65-F5344CB8AC3E}">
        <p14:creationId xmlns:p14="http://schemas.microsoft.com/office/powerpoint/2010/main" val="5131869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824658" y="1819563"/>
            <a:ext cx="2950543" cy="369332"/>
          </a:xfrm>
          <a:prstGeom prst="rect">
            <a:avLst/>
          </a:prstGeom>
          <a:noFill/>
        </p:spPr>
        <p:txBody>
          <a:bodyPr wrap="square" rtlCol="0">
            <a:spAutoFit/>
          </a:bodyPr>
          <a:lstStyle/>
          <a:p>
            <a:r>
              <a:rPr lang="zh-CN" altLang="en-US" dirty="0">
                <a:latin typeface="Arial" panose="020B0604020202020204" pitchFamily="34" charset="0"/>
                <a:ea typeface="宋体" panose="02010600030101010101" pitchFamily="2" charset="-122"/>
              </a:rPr>
              <a:t>（三）限压式叶片泵</a:t>
            </a:r>
          </a:p>
        </p:txBody>
      </p:sp>
      <p:sp>
        <p:nvSpPr>
          <p:cNvPr id="2" name="矩形 1"/>
          <p:cNvSpPr/>
          <p:nvPr/>
        </p:nvSpPr>
        <p:spPr>
          <a:xfrm>
            <a:off x="2037108" y="2331552"/>
            <a:ext cx="9264072" cy="369332"/>
          </a:xfrm>
          <a:prstGeom prst="rect">
            <a:avLst/>
          </a:prstGeom>
        </p:spPr>
        <p:txBody>
          <a:bodyPr wrap="square">
            <a:spAutoFit/>
          </a:bodyPr>
          <a:lstStyle/>
          <a:p>
            <a:r>
              <a:rPr lang="zh-CN" altLang="zh-CN" dirty="0">
                <a:latin typeface="Arial" panose="020B0604020202020204" pitchFamily="34" charset="0"/>
                <a:ea typeface="宋体" panose="02010600030101010101" pitchFamily="2" charset="-122"/>
              </a:rPr>
              <a:t>限压式变量叶片泵是一种自动调节式变量泵，它能根据外负载的大小自动调节泵的排量。</a:t>
            </a:r>
            <a:endParaRPr lang="zh-CN" altLang="en-US" dirty="0">
              <a:latin typeface="Arial" panose="020B0604020202020204" pitchFamily="34" charset="0"/>
              <a:ea typeface="宋体" panose="02010600030101010101" pitchFamily="2" charset="-122"/>
            </a:endParaRPr>
          </a:p>
        </p:txBody>
      </p:sp>
      <p:sp>
        <p:nvSpPr>
          <p:cNvPr id="7" name="文本框 6">
            <a:extLst>
              <a:ext uri="{FF2B5EF4-FFF2-40B4-BE49-F238E27FC236}">
                <a16:creationId xmlns:a16="http://schemas.microsoft.com/office/drawing/2014/main" id="{81BB57A0-13B7-5269-62A9-496DC9AF28E0}"/>
              </a:ext>
            </a:extLst>
          </p:cNvPr>
          <p:cNvSpPr txBox="1"/>
          <p:nvPr/>
        </p:nvSpPr>
        <p:spPr>
          <a:xfrm>
            <a:off x="2037107" y="3023430"/>
            <a:ext cx="3920347" cy="646331"/>
          </a:xfrm>
          <a:prstGeom prst="rect">
            <a:avLst/>
          </a:prstGeom>
          <a:noFill/>
        </p:spPr>
        <p:txBody>
          <a:bodyPr wrap="square" rtlCol="0">
            <a:spAutoFit/>
          </a:bodyPr>
          <a:lstStyle/>
          <a:p>
            <a:r>
              <a:rPr lang="en-US" altLang="zh-CN" dirty="0">
                <a:latin typeface="Arial" panose="020B0604020202020204" pitchFamily="34" charset="0"/>
                <a:ea typeface="宋体" panose="02010600030101010101" pitchFamily="2" charset="-122"/>
              </a:rPr>
              <a:t>1</a:t>
            </a:r>
            <a:r>
              <a:rPr lang="zh-CN" altLang="en-US" dirty="0">
                <a:latin typeface="Arial" panose="020B0604020202020204" pitchFamily="34" charset="0"/>
                <a:ea typeface="宋体" panose="02010600030101010101" pitchFamily="2" charset="-122"/>
              </a:rPr>
              <a:t>、限压式变量叶片泵的工作原理</a:t>
            </a:r>
          </a:p>
          <a:p>
            <a:endParaRPr lang="zh-CN" altLang="en-US" dirty="0">
              <a:latin typeface="Arial" panose="020B0604020202020204" pitchFamily="34" charset="0"/>
              <a:ea typeface="宋体" panose="02010600030101010101" pitchFamily="2" charset="-122"/>
            </a:endParaRPr>
          </a:p>
        </p:txBody>
      </p:sp>
      <p:pic>
        <p:nvPicPr>
          <p:cNvPr id="19458" name="图片 17"/>
          <p:cNvPicPr>
            <a:picLocks noChangeAspect="1" noChangeArrowheads="1"/>
          </p:cNvPicPr>
          <p:nvPr/>
        </p:nvPicPr>
        <p:blipFill>
          <a:blip r:embed="rId2">
            <a:clrChange>
              <a:clrFrom>
                <a:srgbClr val="FFFFFF"/>
              </a:clrFrom>
              <a:clrTo>
                <a:srgbClr val="FFFFFF">
                  <a:alpha val="0"/>
                </a:srgbClr>
              </a:clrTo>
            </a:clrChange>
            <a:lum bright="-18000"/>
            <a:extLst>
              <a:ext uri="{28A0092B-C50C-407E-A947-70E740481C1C}">
                <a14:useLocalDpi xmlns:a14="http://schemas.microsoft.com/office/drawing/2010/main" val="0"/>
              </a:ext>
            </a:extLst>
          </a:blip>
          <a:srcRect/>
          <a:stretch>
            <a:fillRect/>
          </a:stretch>
        </p:blipFill>
        <p:spPr bwMode="auto">
          <a:xfrm>
            <a:off x="2443163" y="3471627"/>
            <a:ext cx="4819650" cy="20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948873" y="5536964"/>
            <a:ext cx="8460508" cy="507831"/>
          </a:xfrm>
          <a:prstGeom prst="rect">
            <a:avLst/>
          </a:prstGeom>
        </p:spPr>
        <p:txBody>
          <a:bodyPr wrap="square">
            <a:spAutoFit/>
          </a:bodyPr>
          <a:lstStyle/>
          <a:p>
            <a:pPr indent="127000" algn="ctr">
              <a:lnSpc>
                <a:spcPct val="150000"/>
              </a:lnSpc>
              <a:spcAft>
                <a:spcPts val="0"/>
              </a:spcAft>
              <a:tabLst>
                <a:tab pos="1203960" algn="l"/>
              </a:tabLst>
            </a:pPr>
            <a:r>
              <a:rPr lang="en-US" altLang="zh-CN" kern="0" dirty="0">
                <a:solidFill>
                  <a:srgbClr val="000000"/>
                </a:solidFill>
                <a:latin typeface="宋体" panose="02010600030101010101" pitchFamily="2" charset="-122"/>
                <a:ea typeface="宋体" panose="02010600030101010101" pitchFamily="2" charset="-122"/>
                <a:cs typeface="黑?"/>
              </a:rPr>
              <a:t>1-</a:t>
            </a:r>
            <a:r>
              <a:rPr lang="zh-CN" altLang="zh-CN" kern="0" dirty="0">
                <a:solidFill>
                  <a:srgbClr val="000000"/>
                </a:solidFill>
                <a:latin typeface="Times New Roman" panose="02020603050405020304" pitchFamily="18" charset="0"/>
                <a:ea typeface="宋体" panose="02010600030101010101" pitchFamily="2" charset="-122"/>
                <a:cs typeface="黑?"/>
              </a:rPr>
              <a:t>限压弹簧</a:t>
            </a:r>
            <a:r>
              <a:rPr lang="en-US" altLang="zh-CN" kern="0" dirty="0">
                <a:solidFill>
                  <a:srgbClr val="000000"/>
                </a:solidFill>
                <a:latin typeface="Times New Roman" panose="02020603050405020304" pitchFamily="18" charset="0"/>
                <a:ea typeface="宋体" panose="02010600030101010101" pitchFamily="2" charset="-122"/>
                <a:cs typeface="黑?"/>
              </a:rPr>
              <a:t> 2-</a:t>
            </a:r>
            <a:r>
              <a:rPr lang="zh-CN" altLang="zh-CN" kern="0" dirty="0">
                <a:solidFill>
                  <a:srgbClr val="000000"/>
                </a:solidFill>
                <a:latin typeface="Times New Roman" panose="02020603050405020304" pitchFamily="18" charset="0"/>
                <a:ea typeface="宋体" panose="02010600030101010101" pitchFamily="2" charset="-122"/>
                <a:cs typeface="黑?"/>
              </a:rPr>
              <a:t>定子</a:t>
            </a:r>
            <a:r>
              <a:rPr lang="en-US" altLang="zh-CN" kern="0" dirty="0">
                <a:solidFill>
                  <a:srgbClr val="000000"/>
                </a:solidFill>
                <a:latin typeface="Times New Roman" panose="02020603050405020304" pitchFamily="18" charset="0"/>
                <a:ea typeface="宋体" panose="02010600030101010101" pitchFamily="2" charset="-122"/>
                <a:cs typeface="黑?"/>
              </a:rPr>
              <a:t> 3-</a:t>
            </a:r>
            <a:r>
              <a:rPr lang="zh-CN" altLang="zh-CN" kern="0" dirty="0">
                <a:solidFill>
                  <a:srgbClr val="000000"/>
                </a:solidFill>
                <a:latin typeface="Times New Roman" panose="02020603050405020304" pitchFamily="18" charset="0"/>
                <a:ea typeface="宋体" panose="02010600030101010101" pitchFamily="2" charset="-122"/>
                <a:cs typeface="黑?"/>
              </a:rPr>
              <a:t>转子</a:t>
            </a:r>
            <a:r>
              <a:rPr lang="en-US" altLang="zh-CN" kern="0" dirty="0">
                <a:solidFill>
                  <a:srgbClr val="000000"/>
                </a:solidFill>
                <a:latin typeface="Times New Roman" panose="02020603050405020304" pitchFamily="18" charset="0"/>
                <a:ea typeface="宋体" panose="02010600030101010101" pitchFamily="2" charset="-122"/>
                <a:cs typeface="黑?"/>
              </a:rPr>
              <a:t> 4-</a:t>
            </a:r>
            <a:r>
              <a:rPr lang="zh-CN" altLang="zh-CN" kern="0" dirty="0">
                <a:solidFill>
                  <a:srgbClr val="000000"/>
                </a:solidFill>
                <a:latin typeface="Times New Roman" panose="02020603050405020304" pitchFamily="18" charset="0"/>
                <a:ea typeface="宋体" panose="02010600030101010101" pitchFamily="2" charset="-122"/>
                <a:cs typeface="黑?"/>
              </a:rPr>
              <a:t>叶片</a:t>
            </a:r>
            <a:r>
              <a:rPr lang="en-US" altLang="zh-CN" kern="0" dirty="0">
                <a:solidFill>
                  <a:srgbClr val="000000"/>
                </a:solidFill>
                <a:latin typeface="Times New Roman" panose="02020603050405020304" pitchFamily="18" charset="0"/>
                <a:ea typeface="宋体" panose="02010600030101010101" pitchFamily="2" charset="-122"/>
                <a:cs typeface="黑?"/>
              </a:rPr>
              <a:t> 5-</a:t>
            </a:r>
            <a:r>
              <a:rPr lang="zh-CN" altLang="zh-CN" kern="0" dirty="0">
                <a:solidFill>
                  <a:srgbClr val="000000"/>
                </a:solidFill>
                <a:latin typeface="Times New Roman" panose="02020603050405020304" pitchFamily="18" charset="0"/>
                <a:ea typeface="宋体" panose="02010600030101010101" pitchFamily="2" charset="-122"/>
                <a:cs typeface="黑?"/>
              </a:rPr>
              <a:t>反馈液压缸</a:t>
            </a:r>
            <a:r>
              <a:rPr lang="en-US" altLang="zh-CN" kern="0" dirty="0">
                <a:solidFill>
                  <a:srgbClr val="000000"/>
                </a:solidFill>
                <a:latin typeface="Times New Roman" panose="02020603050405020304" pitchFamily="18" charset="0"/>
                <a:ea typeface="宋体" panose="02010600030101010101" pitchFamily="2" charset="-122"/>
                <a:cs typeface="黑?"/>
              </a:rPr>
              <a:t> 6-</a:t>
            </a:r>
            <a:r>
              <a:rPr lang="zh-CN" altLang="zh-CN" kern="0" dirty="0">
                <a:solidFill>
                  <a:srgbClr val="000000"/>
                </a:solidFill>
                <a:latin typeface="Times New Roman" panose="02020603050405020304" pitchFamily="18" charset="0"/>
                <a:ea typeface="宋体" panose="02010600030101010101" pitchFamily="2" charset="-122"/>
                <a:cs typeface="黑?"/>
              </a:rPr>
              <a:t>压力调节螺钉</a:t>
            </a:r>
            <a:r>
              <a:rPr lang="en-US" altLang="zh-CN" kern="0" dirty="0">
                <a:solidFill>
                  <a:srgbClr val="000000"/>
                </a:solidFill>
                <a:latin typeface="Times New Roman" panose="02020603050405020304" pitchFamily="18" charset="0"/>
                <a:ea typeface="宋体" panose="02010600030101010101" pitchFamily="2" charset="-122"/>
                <a:cs typeface="黑?"/>
              </a:rPr>
              <a:t> 7-</a:t>
            </a:r>
            <a:r>
              <a:rPr lang="zh-CN" altLang="zh-CN" kern="0" dirty="0">
                <a:solidFill>
                  <a:srgbClr val="000000"/>
                </a:solidFill>
                <a:latin typeface="Times New Roman" panose="02020603050405020304" pitchFamily="18" charset="0"/>
                <a:ea typeface="宋体" panose="02010600030101010101" pitchFamily="2" charset="-122"/>
                <a:cs typeface="黑?"/>
              </a:rPr>
              <a:t>流量调节螺钉</a:t>
            </a:r>
            <a:endParaRPr lang="zh-CN" altLang="zh-CN" sz="2400" kern="100" dirty="0">
              <a:effectLst/>
              <a:latin typeface="Times New Roman" panose="02020603050405020304" pitchFamily="18" charset="0"/>
              <a:ea typeface="宋体" panose="02010600030101010101" pitchFamily="2" charset="-122"/>
            </a:endParaRPr>
          </a:p>
        </p:txBody>
      </p:sp>
      <p:sp>
        <p:nvSpPr>
          <p:cNvPr id="10" name="文本框 9"/>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：液压泵的选用</a:t>
            </a:r>
          </a:p>
        </p:txBody>
      </p:sp>
    </p:spTree>
    <p:extLst>
      <p:ext uri="{BB962C8B-B14F-4D97-AF65-F5344CB8AC3E}">
        <p14:creationId xmlns:p14="http://schemas.microsoft.com/office/powerpoint/2010/main" val="506363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81BB57A0-13B7-5269-62A9-496DC9AF28E0}"/>
              </a:ext>
            </a:extLst>
          </p:cNvPr>
          <p:cNvSpPr txBox="1"/>
          <p:nvPr/>
        </p:nvSpPr>
        <p:spPr>
          <a:xfrm>
            <a:off x="1948873" y="1887357"/>
            <a:ext cx="3920347" cy="369332"/>
          </a:xfrm>
          <a:prstGeom prst="rect">
            <a:avLst/>
          </a:prstGeom>
          <a:noFill/>
        </p:spPr>
        <p:txBody>
          <a:bodyPr wrap="square" rtlCol="0">
            <a:spAutoFit/>
          </a:bodyPr>
          <a:lstStyle/>
          <a:p>
            <a:r>
              <a:rPr lang="en-US" altLang="zh-CN" dirty="0">
                <a:latin typeface="Arial" panose="020B0604020202020204" pitchFamily="34" charset="0"/>
                <a:ea typeface="宋体" panose="02010600030101010101" pitchFamily="2" charset="-122"/>
              </a:rPr>
              <a:t>2</a:t>
            </a:r>
            <a:r>
              <a:rPr lang="zh-CN" altLang="en-US" dirty="0">
                <a:latin typeface="Arial" panose="020B0604020202020204" pitchFamily="34" charset="0"/>
                <a:ea typeface="宋体" panose="02010600030101010101" pitchFamily="2" charset="-122"/>
              </a:rPr>
              <a:t>、限压式变量叶片泵的特性曲线</a:t>
            </a:r>
          </a:p>
        </p:txBody>
      </p:sp>
      <p:pic>
        <p:nvPicPr>
          <p:cNvPr id="20482" name="Picture 6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3163" y="2554000"/>
            <a:ext cx="4077710" cy="3013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：液压泵的选用</a:t>
            </a:r>
          </a:p>
        </p:txBody>
      </p:sp>
    </p:spTree>
    <p:extLst>
      <p:ext uri="{BB962C8B-B14F-4D97-AF65-F5344CB8AC3E}">
        <p14:creationId xmlns:p14="http://schemas.microsoft.com/office/powerpoint/2010/main" val="28987504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45E84952-4EB0-316E-3802-9DA0A920C619}"/>
              </a:ext>
            </a:extLst>
          </p:cNvPr>
          <p:cNvSpPr>
            <a:spLocks noChangeArrowheads="1"/>
          </p:cNvSpPr>
          <p:nvPr/>
        </p:nvSpPr>
        <p:spPr bwMode="auto">
          <a:xfrm>
            <a:off x="2066924" y="2178713"/>
            <a:ext cx="940728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zh-CN" altLang="zh-CN" dirty="0"/>
              <a:t>柱塞泵按柱塞的排列和运动方向不同，可分为径向柱塞泵和轴向柱塞泵两大类</a:t>
            </a:r>
            <a:r>
              <a:rPr lang="en-US" altLang="zh-CN" dirty="0"/>
              <a:t>,</a:t>
            </a:r>
            <a:r>
              <a:rPr lang="zh-CN" altLang="zh-CN" dirty="0"/>
              <a:t>如图所示。</a:t>
            </a:r>
          </a:p>
        </p:txBody>
      </p:sp>
      <p:sp>
        <p:nvSpPr>
          <p:cNvPr id="5" name="文本框 4">
            <a:extLst>
              <a:ext uri="{FF2B5EF4-FFF2-40B4-BE49-F238E27FC236}">
                <a16:creationId xmlns:a16="http://schemas.microsoft.com/office/drawing/2014/main" id="{6A80A2D5-8146-6416-CDD8-BC36AF59244B}"/>
              </a:ext>
            </a:extLst>
          </p:cNvPr>
          <p:cNvSpPr txBox="1"/>
          <p:nvPr/>
        </p:nvSpPr>
        <p:spPr>
          <a:xfrm>
            <a:off x="2066924" y="1455312"/>
            <a:ext cx="2726749" cy="369332"/>
          </a:xfrm>
          <a:prstGeom prst="rect">
            <a:avLst/>
          </a:prstGeom>
          <a:noFill/>
        </p:spPr>
        <p:txBody>
          <a:bodyPr wrap="square" rtlCol="0">
            <a:spAutoFit/>
          </a:bodyPr>
          <a:lstStyle/>
          <a:p>
            <a:r>
              <a:rPr lang="zh-CN" altLang="en-US" dirty="0"/>
              <a:t>三、认识柱塞泵</a:t>
            </a:r>
          </a:p>
        </p:txBody>
      </p:sp>
      <p:pic>
        <p:nvPicPr>
          <p:cNvPr id="21506" name="图片 16" descr="HJL{5STPDH$(15GHBI5FC74"/>
          <p:cNvPicPr>
            <a:picLocks noChangeAspect="1" noChangeArrowheads="1"/>
          </p:cNvPicPr>
          <p:nvPr/>
        </p:nvPicPr>
        <p:blipFill>
          <a:blip r:embed="rId2">
            <a:extLst>
              <a:ext uri="{28A0092B-C50C-407E-A947-70E740481C1C}">
                <a14:useLocalDpi xmlns:a14="http://schemas.microsoft.com/office/drawing/2010/main" val="0"/>
              </a:ext>
            </a:extLst>
          </a:blip>
          <a:srcRect l="46645"/>
          <a:stretch>
            <a:fillRect/>
          </a:stretch>
        </p:blipFill>
        <p:spPr bwMode="auto">
          <a:xfrm>
            <a:off x="2903392" y="3089708"/>
            <a:ext cx="2499880" cy="288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图片 17" descr="HJL{5STPDH$(15GHBI5FC74"/>
          <p:cNvPicPr>
            <a:picLocks noChangeAspect="1" noChangeArrowheads="1"/>
          </p:cNvPicPr>
          <p:nvPr/>
        </p:nvPicPr>
        <p:blipFill>
          <a:blip r:embed="rId2">
            <a:extLst>
              <a:ext uri="{28A0092B-C50C-407E-A947-70E740481C1C}">
                <a14:useLocalDpi xmlns:a14="http://schemas.microsoft.com/office/drawing/2010/main" val="0"/>
              </a:ext>
            </a:extLst>
          </a:blip>
          <a:srcRect r="51201"/>
          <a:stretch>
            <a:fillRect/>
          </a:stretch>
        </p:blipFill>
        <p:spPr bwMode="auto">
          <a:xfrm>
            <a:off x="5934509" y="3089708"/>
            <a:ext cx="2258146" cy="285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11"/>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：液压泵的选用</a:t>
            </a:r>
          </a:p>
        </p:txBody>
      </p:sp>
    </p:spTree>
    <p:extLst>
      <p:ext uri="{BB962C8B-B14F-4D97-AF65-F5344CB8AC3E}">
        <p14:creationId xmlns:p14="http://schemas.microsoft.com/office/powerpoint/2010/main" val="2480120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a:extLst>
              <a:ext uri="{FF2B5EF4-FFF2-40B4-BE49-F238E27FC236}">
                <a16:creationId xmlns:a16="http://schemas.microsoft.com/office/drawing/2014/main" id="{313848D0-0126-11E3-649A-D76B55FBF5D7}"/>
              </a:ext>
            </a:extLst>
          </p:cNvPr>
          <p:cNvSpPr txBox="1"/>
          <p:nvPr/>
        </p:nvSpPr>
        <p:spPr>
          <a:xfrm>
            <a:off x="1912553" y="1527243"/>
            <a:ext cx="3139738" cy="369332"/>
          </a:xfrm>
          <a:prstGeom prst="rect">
            <a:avLst/>
          </a:prstGeom>
          <a:noFill/>
        </p:spPr>
        <p:txBody>
          <a:bodyPr wrap="square" rtlCol="0">
            <a:spAutoFit/>
          </a:bodyPr>
          <a:lstStyle/>
          <a:p>
            <a:r>
              <a:rPr lang="en-US" altLang="zh-CN" dirty="0"/>
              <a:t>1</a:t>
            </a:r>
            <a:r>
              <a:rPr lang="zh-CN" altLang="en-US" dirty="0"/>
              <a:t>、径向柱塞泵的工作原理</a:t>
            </a:r>
          </a:p>
        </p:txBody>
      </p:sp>
      <p:pic>
        <p:nvPicPr>
          <p:cNvPr id="22530" name="图片 4"/>
          <p:cNvPicPr>
            <a:picLocks noChangeAspect="1" noChangeArrowheads="1"/>
          </p:cNvPicPr>
          <p:nvPr/>
        </p:nvPicPr>
        <p:blipFill>
          <a:blip r:embed="rId2">
            <a:lum bright="6000"/>
            <a:extLst>
              <a:ext uri="{28A0092B-C50C-407E-A947-70E740481C1C}">
                <a14:useLocalDpi xmlns:a14="http://schemas.microsoft.com/office/drawing/2010/main" val="0"/>
              </a:ext>
            </a:extLst>
          </a:blip>
          <a:srcRect/>
          <a:stretch>
            <a:fillRect/>
          </a:stretch>
        </p:blipFill>
        <p:spPr bwMode="auto">
          <a:xfrm>
            <a:off x="2711018" y="2166071"/>
            <a:ext cx="3754437" cy="3192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557591" y="5456467"/>
            <a:ext cx="5506636" cy="507831"/>
          </a:xfrm>
          <a:prstGeom prst="rect">
            <a:avLst/>
          </a:prstGeom>
        </p:spPr>
        <p:txBody>
          <a:bodyPr wrap="none">
            <a:spAutoFit/>
          </a:bodyPr>
          <a:lstStyle/>
          <a:p>
            <a:pPr indent="127000">
              <a:lnSpc>
                <a:spcPct val="150000"/>
              </a:lnSpc>
            </a:pPr>
            <a:r>
              <a:rPr lang="en-US" altLang="zh-CN" kern="0" dirty="0">
                <a:solidFill>
                  <a:srgbClr val="000000"/>
                </a:solidFill>
                <a:latin typeface="Times New Roman" panose="02020603050405020304" pitchFamily="18" charset="0"/>
                <a:ea typeface="宋体" panose="02010600030101010101" pitchFamily="2" charset="-122"/>
              </a:rPr>
              <a:t>1</a:t>
            </a:r>
            <a:r>
              <a:rPr lang="en-US" altLang="zh-CN" kern="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kern="0" dirty="0">
                <a:solidFill>
                  <a:srgbClr val="000000"/>
                </a:solidFill>
                <a:latin typeface="Times New Roman" panose="02020603050405020304" pitchFamily="18" charset="0"/>
                <a:ea typeface="宋体" panose="02010600030101010101" pitchFamily="2" charset="-122"/>
                <a:cs typeface="宋体" panose="02010600030101010101" pitchFamily="2" charset="-122"/>
              </a:rPr>
              <a:t>柱塞</a:t>
            </a:r>
            <a:r>
              <a:rPr lang="en-US" altLang="zh-CN" kern="0" dirty="0">
                <a:solidFill>
                  <a:srgbClr val="000000"/>
                </a:solidFill>
                <a:latin typeface="Times New Roman" panose="02020603050405020304" pitchFamily="18" charset="0"/>
                <a:ea typeface="宋体" panose="02010600030101010101" pitchFamily="2" charset="-122"/>
              </a:rPr>
              <a:t>    2</a:t>
            </a:r>
            <a:r>
              <a:rPr lang="en-US" altLang="zh-CN" kern="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kern="0" dirty="0">
                <a:solidFill>
                  <a:srgbClr val="000000"/>
                </a:solidFill>
                <a:latin typeface="Times New Roman" panose="02020603050405020304" pitchFamily="18" charset="0"/>
                <a:ea typeface="宋体" panose="02010600030101010101" pitchFamily="2" charset="-122"/>
                <a:cs typeface="宋体" panose="02010600030101010101" pitchFamily="2" charset="-122"/>
              </a:rPr>
              <a:t>缸体</a:t>
            </a:r>
            <a:r>
              <a:rPr lang="en-US" altLang="zh-CN" kern="0" dirty="0">
                <a:solidFill>
                  <a:srgbClr val="000000"/>
                </a:solidFill>
                <a:latin typeface="Times New Roman" panose="02020603050405020304" pitchFamily="18" charset="0"/>
                <a:ea typeface="宋体" panose="02010600030101010101" pitchFamily="2" charset="-122"/>
              </a:rPr>
              <a:t>    3</a:t>
            </a:r>
            <a:r>
              <a:rPr lang="en-US" altLang="zh-CN" kern="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kern="0" dirty="0">
                <a:solidFill>
                  <a:srgbClr val="000000"/>
                </a:solidFill>
                <a:latin typeface="Times New Roman" panose="02020603050405020304" pitchFamily="18" charset="0"/>
                <a:ea typeface="宋体" panose="02010600030101010101" pitchFamily="2" charset="-122"/>
                <a:cs typeface="宋体" panose="02010600030101010101" pitchFamily="2" charset="-122"/>
              </a:rPr>
              <a:t>衬套</a:t>
            </a:r>
            <a:r>
              <a:rPr lang="en-US" altLang="zh-CN" kern="0" dirty="0">
                <a:solidFill>
                  <a:srgbClr val="000000"/>
                </a:solidFill>
                <a:latin typeface="Times New Roman" panose="02020603050405020304" pitchFamily="18" charset="0"/>
                <a:ea typeface="宋体" panose="02010600030101010101" pitchFamily="2" charset="-122"/>
              </a:rPr>
              <a:t>    4</a:t>
            </a:r>
            <a:r>
              <a:rPr lang="en-US" altLang="zh-CN" kern="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kern="0" dirty="0">
                <a:solidFill>
                  <a:srgbClr val="000000"/>
                </a:solidFill>
                <a:latin typeface="Times New Roman" panose="02020603050405020304" pitchFamily="18" charset="0"/>
                <a:ea typeface="宋体" panose="02010600030101010101" pitchFamily="2" charset="-122"/>
                <a:cs typeface="宋体" panose="02010600030101010101" pitchFamily="2" charset="-122"/>
              </a:rPr>
              <a:t>定子</a:t>
            </a:r>
            <a:r>
              <a:rPr lang="en-US" altLang="zh-CN" kern="0" dirty="0">
                <a:solidFill>
                  <a:srgbClr val="000000"/>
                </a:solidFill>
                <a:latin typeface="Times New Roman" panose="02020603050405020304" pitchFamily="18" charset="0"/>
                <a:ea typeface="宋体" panose="02010600030101010101" pitchFamily="2" charset="-122"/>
              </a:rPr>
              <a:t>    5</a:t>
            </a:r>
            <a:r>
              <a:rPr lang="en-US" altLang="zh-CN" kern="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kern="0" dirty="0">
                <a:solidFill>
                  <a:srgbClr val="000000"/>
                </a:solidFill>
                <a:latin typeface="Times New Roman" panose="02020603050405020304" pitchFamily="18" charset="0"/>
                <a:ea typeface="宋体" panose="02010600030101010101" pitchFamily="2" charset="-122"/>
                <a:cs typeface="宋体" panose="02010600030101010101" pitchFamily="2" charset="-122"/>
              </a:rPr>
              <a:t>配油轴</a:t>
            </a:r>
            <a:endParaRPr lang="zh-CN" altLang="zh-CN" sz="2400" kern="100" dirty="0">
              <a:effectLst/>
              <a:latin typeface="Times New Roman" panose="02020603050405020304" pitchFamily="18" charset="0"/>
              <a:ea typeface="宋体" panose="02010600030101010101" pitchFamily="2" charset="-122"/>
            </a:endParaRPr>
          </a:p>
        </p:txBody>
      </p:sp>
      <p:sp>
        <p:nvSpPr>
          <p:cNvPr id="9" name="文本框 8"/>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：液压泵的选用</a:t>
            </a:r>
          </a:p>
        </p:txBody>
      </p:sp>
    </p:spTree>
    <p:extLst>
      <p:ext uri="{BB962C8B-B14F-4D97-AF65-F5344CB8AC3E}">
        <p14:creationId xmlns:p14="http://schemas.microsoft.com/office/powerpoint/2010/main" val="15534791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81BB57A0-13B7-5269-62A9-496DC9AF28E0}"/>
              </a:ext>
            </a:extLst>
          </p:cNvPr>
          <p:cNvSpPr txBox="1"/>
          <p:nvPr/>
        </p:nvSpPr>
        <p:spPr>
          <a:xfrm>
            <a:off x="1761235" y="1702630"/>
            <a:ext cx="3392656" cy="369332"/>
          </a:xfrm>
          <a:prstGeom prst="rect">
            <a:avLst/>
          </a:prstGeom>
          <a:noFill/>
        </p:spPr>
        <p:txBody>
          <a:bodyPr wrap="square" rtlCol="0">
            <a:spAutoFit/>
          </a:bodyPr>
          <a:lstStyle/>
          <a:p>
            <a:r>
              <a:rPr lang="en-US" altLang="zh-CN" dirty="0"/>
              <a:t>2</a:t>
            </a:r>
            <a:r>
              <a:rPr lang="zh-CN" altLang="en-US" dirty="0"/>
              <a:t>、径向柱塞泵的结构特点</a:t>
            </a:r>
          </a:p>
        </p:txBody>
      </p:sp>
      <p:sp>
        <p:nvSpPr>
          <p:cNvPr id="3" name="矩形 2"/>
          <p:cNvSpPr/>
          <p:nvPr/>
        </p:nvSpPr>
        <p:spPr>
          <a:xfrm>
            <a:off x="1607126" y="2177640"/>
            <a:ext cx="9993746" cy="3251852"/>
          </a:xfrm>
          <a:prstGeom prst="rect">
            <a:avLst/>
          </a:prstGeom>
        </p:spPr>
        <p:txBody>
          <a:bodyPr wrap="square">
            <a:spAutoFit/>
          </a:bodyPr>
          <a:lstStyle/>
          <a:p>
            <a:pPr latinLnBrk="1">
              <a:lnSpc>
                <a:spcPct val="150000"/>
              </a:lnSpc>
            </a:pPr>
            <a:r>
              <a:rPr lang="zh-CN" altLang="zh-CN" sz="2000" dirty="0">
                <a:latin typeface="仿宋" panose="02010609060101010101" pitchFamily="49" charset="-122"/>
                <a:ea typeface="仿宋" panose="02010609060101010101" pitchFamily="49" charset="-122"/>
              </a:rPr>
              <a:t>（</a:t>
            </a:r>
            <a:r>
              <a:rPr lang="en-US" altLang="zh-CN" sz="2000" dirty="0">
                <a:latin typeface="仿宋" panose="02010609060101010101" pitchFamily="49" charset="-122"/>
                <a:ea typeface="仿宋" panose="02010609060101010101" pitchFamily="49" charset="-122"/>
              </a:rPr>
              <a:t>1</a:t>
            </a:r>
            <a:r>
              <a:rPr lang="zh-CN" altLang="zh-CN" sz="2000" dirty="0">
                <a:latin typeface="仿宋" panose="02010609060101010101" pitchFamily="49" charset="-122"/>
                <a:ea typeface="仿宋" panose="02010609060101010101" pitchFamily="49" charset="-122"/>
              </a:rPr>
              <a:t>）移动定子，改变偏心距</a:t>
            </a:r>
            <a:r>
              <a:rPr lang="en-US" altLang="zh-CN" sz="2000" dirty="0">
                <a:latin typeface="仿宋" panose="02010609060101010101" pitchFamily="49" charset="-122"/>
                <a:ea typeface="仿宋" panose="02010609060101010101" pitchFamily="49" charset="-122"/>
              </a:rPr>
              <a:t>e</a:t>
            </a:r>
            <a:r>
              <a:rPr lang="zh-CN" altLang="zh-CN" sz="2000" dirty="0">
                <a:latin typeface="仿宋" panose="02010609060101010101" pitchFamily="49" charset="-122"/>
                <a:ea typeface="仿宋" panose="02010609060101010101" pitchFamily="49" charset="-122"/>
              </a:rPr>
              <a:t>的大小时，泵的排量就得到改变；移动定子，改变偏心距</a:t>
            </a:r>
            <a:r>
              <a:rPr lang="en-US" altLang="zh-CN" sz="2000" dirty="0">
                <a:latin typeface="仿宋" panose="02010609060101010101" pitchFamily="49" charset="-122"/>
                <a:ea typeface="仿宋" panose="02010609060101010101" pitchFamily="49" charset="-122"/>
              </a:rPr>
              <a:t>e</a:t>
            </a:r>
            <a:r>
              <a:rPr lang="zh-CN" altLang="zh-CN" sz="2000" dirty="0">
                <a:latin typeface="仿宋" panose="02010609060101010101" pitchFamily="49" charset="-122"/>
                <a:ea typeface="仿宋" panose="02010609060101010101" pitchFamily="49" charset="-122"/>
              </a:rPr>
              <a:t>的方向时，泵的吸、压油口便互换。这种泵可实现双向变量，因此径向柱塞泵可以制成单向或双向变量泵。</a:t>
            </a:r>
          </a:p>
          <a:p>
            <a:pPr latinLnBrk="1">
              <a:lnSpc>
                <a:spcPct val="150000"/>
              </a:lnSpc>
            </a:pPr>
            <a:r>
              <a:rPr lang="zh-CN" altLang="zh-CN" sz="2000" dirty="0">
                <a:latin typeface="仿宋" panose="02010609060101010101" pitchFamily="49" charset="-122"/>
                <a:ea typeface="仿宋" panose="02010609060101010101" pitchFamily="49" charset="-122"/>
              </a:rPr>
              <a:t>（</a:t>
            </a:r>
            <a:r>
              <a:rPr lang="en-US" altLang="zh-CN" sz="2000" dirty="0">
                <a:latin typeface="仿宋" panose="02010609060101010101" pitchFamily="49" charset="-122"/>
                <a:ea typeface="仿宋" panose="02010609060101010101" pitchFamily="49" charset="-122"/>
              </a:rPr>
              <a:t>2</a:t>
            </a:r>
            <a:r>
              <a:rPr lang="zh-CN" altLang="zh-CN" sz="2000" dirty="0">
                <a:latin typeface="仿宋" panose="02010609060101010101" pitchFamily="49" charset="-122"/>
                <a:ea typeface="仿宋" panose="02010609060101010101" pitchFamily="49" charset="-122"/>
              </a:rPr>
              <a:t>）径向柱塞泵径向尺寸大，转动惯量大，自吸能力差，且配流轴受到径向不平衡液压力的作用，易于磨损，这些都限制了其转速与压力的提高，故应用范围较小。</a:t>
            </a:r>
          </a:p>
          <a:p>
            <a:pPr latinLnBrk="1">
              <a:lnSpc>
                <a:spcPct val="150000"/>
              </a:lnSpc>
            </a:pPr>
            <a:r>
              <a:rPr lang="zh-CN" altLang="zh-CN" sz="2000" dirty="0">
                <a:latin typeface="仿宋" panose="02010609060101010101" pitchFamily="49" charset="-122"/>
                <a:ea typeface="仿宋" panose="02010609060101010101" pitchFamily="49" charset="-122"/>
              </a:rPr>
              <a:t>（</a:t>
            </a:r>
            <a:r>
              <a:rPr lang="en-US" altLang="zh-CN" sz="2000" dirty="0">
                <a:latin typeface="仿宋" panose="02010609060101010101" pitchFamily="49" charset="-122"/>
                <a:ea typeface="仿宋" panose="02010609060101010101" pitchFamily="49" charset="-122"/>
              </a:rPr>
              <a:t>3</a:t>
            </a:r>
            <a:r>
              <a:rPr lang="zh-CN" altLang="zh-CN" sz="2000" dirty="0">
                <a:latin typeface="仿宋" panose="02010609060101010101" pitchFamily="49" charset="-122"/>
                <a:ea typeface="仿宋" panose="02010609060101010101" pitchFamily="49" charset="-122"/>
              </a:rPr>
              <a:t>）加工精度要求不太高，输出流量大，工作压力较高，性能稳定，耐冲击性能好，工作可靠。</a:t>
            </a:r>
          </a:p>
        </p:txBody>
      </p:sp>
      <p:sp>
        <p:nvSpPr>
          <p:cNvPr id="4" name="文本框 3"/>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：液压泵的选用</a:t>
            </a:r>
          </a:p>
        </p:txBody>
      </p:sp>
    </p:spTree>
    <p:extLst>
      <p:ext uri="{BB962C8B-B14F-4D97-AF65-F5344CB8AC3E}">
        <p14:creationId xmlns:p14="http://schemas.microsoft.com/office/powerpoint/2010/main" val="21170486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箭头: 五边形 5">
            <a:extLst>
              <a:ext uri="{FF2B5EF4-FFF2-40B4-BE49-F238E27FC236}">
                <a16:creationId xmlns:a16="http://schemas.microsoft.com/office/drawing/2014/main" id="{4EE196CF-E5DB-5CB2-163A-4A6DDC41FD43}"/>
              </a:ext>
            </a:extLst>
          </p:cNvPr>
          <p:cNvSpPr/>
          <p:nvPr/>
        </p:nvSpPr>
        <p:spPr>
          <a:xfrm>
            <a:off x="4213632" y="4610000"/>
            <a:ext cx="871538" cy="609600"/>
          </a:xfrm>
          <a:custGeom>
            <a:avLst/>
            <a:gdLst>
              <a:gd name="connsiteX0" fmla="*/ 0 w 833438"/>
              <a:gd name="connsiteY0" fmla="*/ 0 h 352425"/>
              <a:gd name="connsiteX1" fmla="*/ 657226 w 833438"/>
              <a:gd name="connsiteY1" fmla="*/ 0 h 352425"/>
              <a:gd name="connsiteX2" fmla="*/ 833438 w 833438"/>
              <a:gd name="connsiteY2" fmla="*/ 176213 h 352425"/>
              <a:gd name="connsiteX3" fmla="*/ 657226 w 833438"/>
              <a:gd name="connsiteY3" fmla="*/ 352425 h 352425"/>
              <a:gd name="connsiteX4" fmla="*/ 0 w 833438"/>
              <a:gd name="connsiteY4" fmla="*/ 352425 h 352425"/>
              <a:gd name="connsiteX5" fmla="*/ 0 w 833438"/>
              <a:gd name="connsiteY5" fmla="*/ 0 h 352425"/>
              <a:gd name="connsiteX0" fmla="*/ 0 w 833438"/>
              <a:gd name="connsiteY0" fmla="*/ 257175 h 609600"/>
              <a:gd name="connsiteX1" fmla="*/ 676276 w 833438"/>
              <a:gd name="connsiteY1" fmla="*/ 0 h 609600"/>
              <a:gd name="connsiteX2" fmla="*/ 833438 w 833438"/>
              <a:gd name="connsiteY2" fmla="*/ 433388 h 609600"/>
              <a:gd name="connsiteX3" fmla="*/ 657226 w 833438"/>
              <a:gd name="connsiteY3" fmla="*/ 609600 h 609600"/>
              <a:gd name="connsiteX4" fmla="*/ 0 w 833438"/>
              <a:gd name="connsiteY4" fmla="*/ 609600 h 609600"/>
              <a:gd name="connsiteX5" fmla="*/ 0 w 833438"/>
              <a:gd name="connsiteY5" fmla="*/ 257175 h 609600"/>
              <a:gd name="connsiteX0" fmla="*/ 0 w 833438"/>
              <a:gd name="connsiteY0" fmla="*/ 257175 h 609600"/>
              <a:gd name="connsiteX1" fmla="*/ 676276 w 833438"/>
              <a:gd name="connsiteY1" fmla="*/ 0 h 609600"/>
              <a:gd name="connsiteX2" fmla="*/ 833438 w 833438"/>
              <a:gd name="connsiteY2" fmla="*/ 433388 h 609600"/>
              <a:gd name="connsiteX3" fmla="*/ 657226 w 833438"/>
              <a:gd name="connsiteY3" fmla="*/ 390525 h 609600"/>
              <a:gd name="connsiteX4" fmla="*/ 0 w 833438"/>
              <a:gd name="connsiteY4" fmla="*/ 609600 h 609600"/>
              <a:gd name="connsiteX5" fmla="*/ 0 w 833438"/>
              <a:gd name="connsiteY5" fmla="*/ 257175 h 609600"/>
              <a:gd name="connsiteX0" fmla="*/ 0 w 871538"/>
              <a:gd name="connsiteY0" fmla="*/ 257175 h 609600"/>
              <a:gd name="connsiteX1" fmla="*/ 676276 w 871538"/>
              <a:gd name="connsiteY1" fmla="*/ 0 h 609600"/>
              <a:gd name="connsiteX2" fmla="*/ 871538 w 871538"/>
              <a:gd name="connsiteY2" fmla="*/ 100013 h 609600"/>
              <a:gd name="connsiteX3" fmla="*/ 657226 w 871538"/>
              <a:gd name="connsiteY3" fmla="*/ 390525 h 609600"/>
              <a:gd name="connsiteX4" fmla="*/ 0 w 871538"/>
              <a:gd name="connsiteY4" fmla="*/ 609600 h 609600"/>
              <a:gd name="connsiteX5" fmla="*/ 0 w 871538"/>
              <a:gd name="connsiteY5" fmla="*/ 257175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1538" h="609600">
                <a:moveTo>
                  <a:pt x="0" y="257175"/>
                </a:moveTo>
                <a:lnTo>
                  <a:pt x="676276" y="0"/>
                </a:lnTo>
                <a:lnTo>
                  <a:pt x="871538" y="100013"/>
                </a:lnTo>
                <a:lnTo>
                  <a:pt x="657226" y="390525"/>
                </a:lnTo>
                <a:lnTo>
                  <a:pt x="0" y="609600"/>
                </a:lnTo>
                <a:lnTo>
                  <a:pt x="0" y="257175"/>
                </a:lnTo>
                <a:close/>
              </a:path>
            </a:pathLst>
          </a:cu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箭头: 五边形 6">
            <a:extLst>
              <a:ext uri="{FF2B5EF4-FFF2-40B4-BE49-F238E27FC236}">
                <a16:creationId xmlns:a16="http://schemas.microsoft.com/office/drawing/2014/main" id="{9F310519-C505-81A2-DD13-7391D3C0F52E}"/>
              </a:ext>
            </a:extLst>
          </p:cNvPr>
          <p:cNvSpPr/>
          <p:nvPr/>
        </p:nvSpPr>
        <p:spPr>
          <a:xfrm flipH="1">
            <a:off x="3232658" y="4969354"/>
            <a:ext cx="881063" cy="476250"/>
          </a:xfrm>
          <a:custGeom>
            <a:avLst/>
            <a:gdLst>
              <a:gd name="connsiteX0" fmla="*/ 0 w 833438"/>
              <a:gd name="connsiteY0" fmla="*/ 0 h 352425"/>
              <a:gd name="connsiteX1" fmla="*/ 666752 w 833438"/>
              <a:gd name="connsiteY1" fmla="*/ 0 h 352425"/>
              <a:gd name="connsiteX2" fmla="*/ 833438 w 833438"/>
              <a:gd name="connsiteY2" fmla="*/ 176213 h 352425"/>
              <a:gd name="connsiteX3" fmla="*/ 666752 w 833438"/>
              <a:gd name="connsiteY3" fmla="*/ 352425 h 352425"/>
              <a:gd name="connsiteX4" fmla="*/ 0 w 833438"/>
              <a:gd name="connsiteY4" fmla="*/ 352425 h 352425"/>
              <a:gd name="connsiteX5" fmla="*/ 0 w 833438"/>
              <a:gd name="connsiteY5" fmla="*/ 0 h 352425"/>
              <a:gd name="connsiteX0" fmla="*/ 0 w 833438"/>
              <a:gd name="connsiteY0" fmla="*/ 0 h 352425"/>
              <a:gd name="connsiteX1" fmla="*/ 504827 w 833438"/>
              <a:gd name="connsiteY1" fmla="*/ 19050 h 352425"/>
              <a:gd name="connsiteX2" fmla="*/ 833438 w 833438"/>
              <a:gd name="connsiteY2" fmla="*/ 176213 h 352425"/>
              <a:gd name="connsiteX3" fmla="*/ 666752 w 833438"/>
              <a:gd name="connsiteY3" fmla="*/ 352425 h 352425"/>
              <a:gd name="connsiteX4" fmla="*/ 0 w 833438"/>
              <a:gd name="connsiteY4" fmla="*/ 352425 h 352425"/>
              <a:gd name="connsiteX5" fmla="*/ 0 w 833438"/>
              <a:gd name="connsiteY5" fmla="*/ 0 h 352425"/>
              <a:gd name="connsiteX0" fmla="*/ 0 w 881063"/>
              <a:gd name="connsiteY0" fmla="*/ 33337 h 385762"/>
              <a:gd name="connsiteX1" fmla="*/ 504827 w 881063"/>
              <a:gd name="connsiteY1" fmla="*/ 52387 h 385762"/>
              <a:gd name="connsiteX2" fmla="*/ 881063 w 881063"/>
              <a:gd name="connsiteY2" fmla="*/ 0 h 385762"/>
              <a:gd name="connsiteX3" fmla="*/ 666752 w 881063"/>
              <a:gd name="connsiteY3" fmla="*/ 385762 h 385762"/>
              <a:gd name="connsiteX4" fmla="*/ 0 w 881063"/>
              <a:gd name="connsiteY4" fmla="*/ 385762 h 385762"/>
              <a:gd name="connsiteX5" fmla="*/ 0 w 881063"/>
              <a:gd name="connsiteY5" fmla="*/ 33337 h 385762"/>
              <a:gd name="connsiteX0" fmla="*/ 0 w 881063"/>
              <a:gd name="connsiteY0" fmla="*/ 33337 h 385762"/>
              <a:gd name="connsiteX1" fmla="*/ 504827 w 881063"/>
              <a:gd name="connsiteY1" fmla="*/ 52387 h 385762"/>
              <a:gd name="connsiteX2" fmla="*/ 881063 w 881063"/>
              <a:gd name="connsiteY2" fmla="*/ 0 h 385762"/>
              <a:gd name="connsiteX3" fmla="*/ 495302 w 881063"/>
              <a:gd name="connsiteY3" fmla="*/ 309562 h 385762"/>
              <a:gd name="connsiteX4" fmla="*/ 0 w 881063"/>
              <a:gd name="connsiteY4" fmla="*/ 385762 h 385762"/>
              <a:gd name="connsiteX5" fmla="*/ 0 w 881063"/>
              <a:gd name="connsiteY5" fmla="*/ 33337 h 385762"/>
              <a:gd name="connsiteX0" fmla="*/ 0 w 881063"/>
              <a:gd name="connsiteY0" fmla="*/ 123825 h 476250"/>
              <a:gd name="connsiteX1" fmla="*/ 457202 w 881063"/>
              <a:gd name="connsiteY1" fmla="*/ 0 h 476250"/>
              <a:gd name="connsiteX2" fmla="*/ 881063 w 881063"/>
              <a:gd name="connsiteY2" fmla="*/ 90488 h 476250"/>
              <a:gd name="connsiteX3" fmla="*/ 495302 w 881063"/>
              <a:gd name="connsiteY3" fmla="*/ 400050 h 476250"/>
              <a:gd name="connsiteX4" fmla="*/ 0 w 881063"/>
              <a:gd name="connsiteY4" fmla="*/ 476250 h 476250"/>
              <a:gd name="connsiteX5" fmla="*/ 0 w 881063"/>
              <a:gd name="connsiteY5" fmla="*/ 12382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1063" h="476250">
                <a:moveTo>
                  <a:pt x="0" y="123825"/>
                </a:moveTo>
                <a:lnTo>
                  <a:pt x="457202" y="0"/>
                </a:lnTo>
                <a:lnTo>
                  <a:pt x="881063" y="90488"/>
                </a:lnTo>
                <a:lnTo>
                  <a:pt x="495302" y="400050"/>
                </a:lnTo>
                <a:lnTo>
                  <a:pt x="0" y="476250"/>
                </a:lnTo>
                <a:lnTo>
                  <a:pt x="0" y="123825"/>
                </a:lnTo>
                <a:close/>
              </a:path>
            </a:pathLst>
          </a:cu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箭头: 五边形 6">
            <a:extLst>
              <a:ext uri="{FF2B5EF4-FFF2-40B4-BE49-F238E27FC236}">
                <a16:creationId xmlns:a16="http://schemas.microsoft.com/office/drawing/2014/main" id="{25077BB9-2AE3-F28A-A944-3EFE0DF8CC32}"/>
              </a:ext>
            </a:extLst>
          </p:cNvPr>
          <p:cNvSpPr/>
          <p:nvPr/>
        </p:nvSpPr>
        <p:spPr>
          <a:xfrm flipH="1">
            <a:off x="3220751" y="3702529"/>
            <a:ext cx="881063" cy="476250"/>
          </a:xfrm>
          <a:custGeom>
            <a:avLst/>
            <a:gdLst>
              <a:gd name="connsiteX0" fmla="*/ 0 w 833438"/>
              <a:gd name="connsiteY0" fmla="*/ 0 h 352425"/>
              <a:gd name="connsiteX1" fmla="*/ 666752 w 833438"/>
              <a:gd name="connsiteY1" fmla="*/ 0 h 352425"/>
              <a:gd name="connsiteX2" fmla="*/ 833438 w 833438"/>
              <a:gd name="connsiteY2" fmla="*/ 176213 h 352425"/>
              <a:gd name="connsiteX3" fmla="*/ 666752 w 833438"/>
              <a:gd name="connsiteY3" fmla="*/ 352425 h 352425"/>
              <a:gd name="connsiteX4" fmla="*/ 0 w 833438"/>
              <a:gd name="connsiteY4" fmla="*/ 352425 h 352425"/>
              <a:gd name="connsiteX5" fmla="*/ 0 w 833438"/>
              <a:gd name="connsiteY5" fmla="*/ 0 h 352425"/>
              <a:gd name="connsiteX0" fmla="*/ 0 w 833438"/>
              <a:gd name="connsiteY0" fmla="*/ 0 h 352425"/>
              <a:gd name="connsiteX1" fmla="*/ 504827 w 833438"/>
              <a:gd name="connsiteY1" fmla="*/ 19050 h 352425"/>
              <a:gd name="connsiteX2" fmla="*/ 833438 w 833438"/>
              <a:gd name="connsiteY2" fmla="*/ 176213 h 352425"/>
              <a:gd name="connsiteX3" fmla="*/ 666752 w 833438"/>
              <a:gd name="connsiteY3" fmla="*/ 352425 h 352425"/>
              <a:gd name="connsiteX4" fmla="*/ 0 w 833438"/>
              <a:gd name="connsiteY4" fmla="*/ 352425 h 352425"/>
              <a:gd name="connsiteX5" fmla="*/ 0 w 833438"/>
              <a:gd name="connsiteY5" fmla="*/ 0 h 352425"/>
              <a:gd name="connsiteX0" fmla="*/ 0 w 881063"/>
              <a:gd name="connsiteY0" fmla="*/ 33337 h 385762"/>
              <a:gd name="connsiteX1" fmla="*/ 504827 w 881063"/>
              <a:gd name="connsiteY1" fmla="*/ 52387 h 385762"/>
              <a:gd name="connsiteX2" fmla="*/ 881063 w 881063"/>
              <a:gd name="connsiteY2" fmla="*/ 0 h 385762"/>
              <a:gd name="connsiteX3" fmla="*/ 666752 w 881063"/>
              <a:gd name="connsiteY3" fmla="*/ 385762 h 385762"/>
              <a:gd name="connsiteX4" fmla="*/ 0 w 881063"/>
              <a:gd name="connsiteY4" fmla="*/ 385762 h 385762"/>
              <a:gd name="connsiteX5" fmla="*/ 0 w 881063"/>
              <a:gd name="connsiteY5" fmla="*/ 33337 h 385762"/>
              <a:gd name="connsiteX0" fmla="*/ 0 w 881063"/>
              <a:gd name="connsiteY0" fmla="*/ 33337 h 385762"/>
              <a:gd name="connsiteX1" fmla="*/ 504827 w 881063"/>
              <a:gd name="connsiteY1" fmla="*/ 52387 h 385762"/>
              <a:gd name="connsiteX2" fmla="*/ 881063 w 881063"/>
              <a:gd name="connsiteY2" fmla="*/ 0 h 385762"/>
              <a:gd name="connsiteX3" fmla="*/ 495302 w 881063"/>
              <a:gd name="connsiteY3" fmla="*/ 309562 h 385762"/>
              <a:gd name="connsiteX4" fmla="*/ 0 w 881063"/>
              <a:gd name="connsiteY4" fmla="*/ 385762 h 385762"/>
              <a:gd name="connsiteX5" fmla="*/ 0 w 881063"/>
              <a:gd name="connsiteY5" fmla="*/ 33337 h 385762"/>
              <a:gd name="connsiteX0" fmla="*/ 0 w 881063"/>
              <a:gd name="connsiteY0" fmla="*/ 123825 h 476250"/>
              <a:gd name="connsiteX1" fmla="*/ 457202 w 881063"/>
              <a:gd name="connsiteY1" fmla="*/ 0 h 476250"/>
              <a:gd name="connsiteX2" fmla="*/ 881063 w 881063"/>
              <a:gd name="connsiteY2" fmla="*/ 90488 h 476250"/>
              <a:gd name="connsiteX3" fmla="*/ 495302 w 881063"/>
              <a:gd name="connsiteY3" fmla="*/ 400050 h 476250"/>
              <a:gd name="connsiteX4" fmla="*/ 0 w 881063"/>
              <a:gd name="connsiteY4" fmla="*/ 476250 h 476250"/>
              <a:gd name="connsiteX5" fmla="*/ 0 w 881063"/>
              <a:gd name="connsiteY5" fmla="*/ 123825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1063" h="476250">
                <a:moveTo>
                  <a:pt x="0" y="123825"/>
                </a:moveTo>
                <a:lnTo>
                  <a:pt x="457202" y="0"/>
                </a:lnTo>
                <a:lnTo>
                  <a:pt x="881063" y="90488"/>
                </a:lnTo>
                <a:lnTo>
                  <a:pt x="495302" y="400050"/>
                </a:lnTo>
                <a:lnTo>
                  <a:pt x="0" y="476250"/>
                </a:lnTo>
                <a:lnTo>
                  <a:pt x="0" y="123825"/>
                </a:lnTo>
                <a:close/>
              </a:path>
            </a:pathLst>
          </a:cu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箭头: 五边形 5">
            <a:extLst>
              <a:ext uri="{FF2B5EF4-FFF2-40B4-BE49-F238E27FC236}">
                <a16:creationId xmlns:a16="http://schemas.microsoft.com/office/drawing/2014/main" id="{8CC0E901-4A83-D7C0-C392-808FCE254325}"/>
              </a:ext>
            </a:extLst>
          </p:cNvPr>
          <p:cNvSpPr/>
          <p:nvPr/>
        </p:nvSpPr>
        <p:spPr>
          <a:xfrm>
            <a:off x="4179741" y="3450538"/>
            <a:ext cx="803136" cy="670241"/>
          </a:xfrm>
          <a:custGeom>
            <a:avLst/>
            <a:gdLst>
              <a:gd name="connsiteX0" fmla="*/ 0 w 833438"/>
              <a:gd name="connsiteY0" fmla="*/ 0 h 352425"/>
              <a:gd name="connsiteX1" fmla="*/ 657226 w 833438"/>
              <a:gd name="connsiteY1" fmla="*/ 0 h 352425"/>
              <a:gd name="connsiteX2" fmla="*/ 833438 w 833438"/>
              <a:gd name="connsiteY2" fmla="*/ 176213 h 352425"/>
              <a:gd name="connsiteX3" fmla="*/ 657226 w 833438"/>
              <a:gd name="connsiteY3" fmla="*/ 352425 h 352425"/>
              <a:gd name="connsiteX4" fmla="*/ 0 w 833438"/>
              <a:gd name="connsiteY4" fmla="*/ 352425 h 352425"/>
              <a:gd name="connsiteX5" fmla="*/ 0 w 833438"/>
              <a:gd name="connsiteY5" fmla="*/ 0 h 352425"/>
              <a:gd name="connsiteX0" fmla="*/ 0 w 833438"/>
              <a:gd name="connsiteY0" fmla="*/ 257175 h 609600"/>
              <a:gd name="connsiteX1" fmla="*/ 676276 w 833438"/>
              <a:gd name="connsiteY1" fmla="*/ 0 h 609600"/>
              <a:gd name="connsiteX2" fmla="*/ 833438 w 833438"/>
              <a:gd name="connsiteY2" fmla="*/ 433388 h 609600"/>
              <a:gd name="connsiteX3" fmla="*/ 657226 w 833438"/>
              <a:gd name="connsiteY3" fmla="*/ 609600 h 609600"/>
              <a:gd name="connsiteX4" fmla="*/ 0 w 833438"/>
              <a:gd name="connsiteY4" fmla="*/ 609600 h 609600"/>
              <a:gd name="connsiteX5" fmla="*/ 0 w 833438"/>
              <a:gd name="connsiteY5" fmla="*/ 257175 h 609600"/>
              <a:gd name="connsiteX0" fmla="*/ 0 w 833438"/>
              <a:gd name="connsiteY0" fmla="*/ 257175 h 609600"/>
              <a:gd name="connsiteX1" fmla="*/ 676276 w 833438"/>
              <a:gd name="connsiteY1" fmla="*/ 0 h 609600"/>
              <a:gd name="connsiteX2" fmla="*/ 833438 w 833438"/>
              <a:gd name="connsiteY2" fmla="*/ 433388 h 609600"/>
              <a:gd name="connsiteX3" fmla="*/ 657226 w 833438"/>
              <a:gd name="connsiteY3" fmla="*/ 390525 h 609600"/>
              <a:gd name="connsiteX4" fmla="*/ 0 w 833438"/>
              <a:gd name="connsiteY4" fmla="*/ 609600 h 609600"/>
              <a:gd name="connsiteX5" fmla="*/ 0 w 833438"/>
              <a:gd name="connsiteY5" fmla="*/ 257175 h 609600"/>
              <a:gd name="connsiteX0" fmla="*/ 0 w 871538"/>
              <a:gd name="connsiteY0" fmla="*/ 257175 h 609600"/>
              <a:gd name="connsiteX1" fmla="*/ 676276 w 871538"/>
              <a:gd name="connsiteY1" fmla="*/ 0 h 609600"/>
              <a:gd name="connsiteX2" fmla="*/ 871538 w 871538"/>
              <a:gd name="connsiteY2" fmla="*/ 100013 h 609600"/>
              <a:gd name="connsiteX3" fmla="*/ 657226 w 871538"/>
              <a:gd name="connsiteY3" fmla="*/ 390525 h 609600"/>
              <a:gd name="connsiteX4" fmla="*/ 0 w 871538"/>
              <a:gd name="connsiteY4" fmla="*/ 609600 h 609600"/>
              <a:gd name="connsiteX5" fmla="*/ 0 w 871538"/>
              <a:gd name="connsiteY5" fmla="*/ 257175 h 609600"/>
              <a:gd name="connsiteX0" fmla="*/ 0 w 871538"/>
              <a:gd name="connsiteY0" fmla="*/ 361950 h 714375"/>
              <a:gd name="connsiteX1" fmla="*/ 600076 w 871538"/>
              <a:gd name="connsiteY1" fmla="*/ 0 h 714375"/>
              <a:gd name="connsiteX2" fmla="*/ 871538 w 871538"/>
              <a:gd name="connsiteY2" fmla="*/ 204788 h 714375"/>
              <a:gd name="connsiteX3" fmla="*/ 657226 w 871538"/>
              <a:gd name="connsiteY3" fmla="*/ 495300 h 714375"/>
              <a:gd name="connsiteX4" fmla="*/ 0 w 871538"/>
              <a:gd name="connsiteY4" fmla="*/ 714375 h 714375"/>
              <a:gd name="connsiteX5" fmla="*/ 0 w 871538"/>
              <a:gd name="connsiteY5" fmla="*/ 361950 h 714375"/>
              <a:gd name="connsiteX0" fmla="*/ 0 w 871538"/>
              <a:gd name="connsiteY0" fmla="*/ 361950 h 714375"/>
              <a:gd name="connsiteX1" fmla="*/ 600076 w 871538"/>
              <a:gd name="connsiteY1" fmla="*/ 0 h 714375"/>
              <a:gd name="connsiteX2" fmla="*/ 871538 w 871538"/>
              <a:gd name="connsiteY2" fmla="*/ 204788 h 714375"/>
              <a:gd name="connsiteX3" fmla="*/ 619126 w 871538"/>
              <a:gd name="connsiteY3" fmla="*/ 400050 h 714375"/>
              <a:gd name="connsiteX4" fmla="*/ 0 w 871538"/>
              <a:gd name="connsiteY4" fmla="*/ 714375 h 714375"/>
              <a:gd name="connsiteX5" fmla="*/ 0 w 871538"/>
              <a:gd name="connsiteY5" fmla="*/ 361950 h 714375"/>
              <a:gd name="connsiteX0" fmla="*/ 0 w 871538"/>
              <a:gd name="connsiteY0" fmla="*/ 361950 h 714375"/>
              <a:gd name="connsiteX1" fmla="*/ 600076 w 871538"/>
              <a:gd name="connsiteY1" fmla="*/ 0 h 714375"/>
              <a:gd name="connsiteX2" fmla="*/ 871538 w 871538"/>
              <a:gd name="connsiteY2" fmla="*/ 90488 h 714375"/>
              <a:gd name="connsiteX3" fmla="*/ 619126 w 871538"/>
              <a:gd name="connsiteY3" fmla="*/ 400050 h 714375"/>
              <a:gd name="connsiteX4" fmla="*/ 0 w 871538"/>
              <a:gd name="connsiteY4" fmla="*/ 714375 h 714375"/>
              <a:gd name="connsiteX5" fmla="*/ 0 w 871538"/>
              <a:gd name="connsiteY5" fmla="*/ 36195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1538" h="714375">
                <a:moveTo>
                  <a:pt x="0" y="361950"/>
                </a:moveTo>
                <a:lnTo>
                  <a:pt x="600076" y="0"/>
                </a:lnTo>
                <a:lnTo>
                  <a:pt x="871538" y="90488"/>
                </a:lnTo>
                <a:lnTo>
                  <a:pt x="619126" y="400050"/>
                </a:lnTo>
                <a:lnTo>
                  <a:pt x="0" y="714375"/>
                </a:lnTo>
                <a:lnTo>
                  <a:pt x="0" y="361950"/>
                </a:lnTo>
                <a:close/>
              </a:path>
            </a:pathLst>
          </a:cu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箭头: 五边形 9">
            <a:extLst>
              <a:ext uri="{FF2B5EF4-FFF2-40B4-BE49-F238E27FC236}">
                <a16:creationId xmlns:a16="http://schemas.microsoft.com/office/drawing/2014/main" id="{02B17BDA-534B-8DF0-DE57-581026D1E174}"/>
              </a:ext>
            </a:extLst>
          </p:cNvPr>
          <p:cNvSpPr/>
          <p:nvPr/>
        </p:nvSpPr>
        <p:spPr>
          <a:xfrm flipH="1">
            <a:off x="3268376" y="2480452"/>
            <a:ext cx="833438" cy="352425"/>
          </a:xfrm>
          <a:prstGeom prst="homePlate">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id="{BC0846FB-BB8C-AE6C-F66A-BAE91D9FFFF1}"/>
              </a:ext>
            </a:extLst>
          </p:cNvPr>
          <p:cNvGrpSpPr/>
          <p:nvPr/>
        </p:nvGrpSpPr>
        <p:grpSpPr>
          <a:xfrm>
            <a:off x="5040028" y="4521541"/>
            <a:ext cx="558179" cy="409838"/>
            <a:chOff x="476065" y="4191714"/>
            <a:chExt cx="558179" cy="409838"/>
          </a:xfrm>
        </p:grpSpPr>
        <p:sp>
          <p:nvSpPr>
            <p:cNvPr id="21" name="椭圆形 39" descr="小圆圈">
              <a:extLst>
                <a:ext uri="{FF2B5EF4-FFF2-40B4-BE49-F238E27FC236}">
                  <a16:creationId xmlns:a16="http://schemas.microsoft.com/office/drawing/2014/main" id="{8BF6A764-2388-3C60-BDC0-B951D701B308}"/>
                </a:ext>
              </a:extLst>
            </p:cNvPr>
            <p:cNvSpPr/>
            <p:nvPr/>
          </p:nvSpPr>
          <p:spPr bwMode="blackWhite">
            <a:xfrm>
              <a:off x="547162" y="4191714"/>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22" name="文本框 21" descr="编号 3">
              <a:extLst>
                <a:ext uri="{FF2B5EF4-FFF2-40B4-BE49-F238E27FC236}">
                  <a16:creationId xmlns:a16="http://schemas.microsoft.com/office/drawing/2014/main" id="{7DBCE03B-A8FB-E6D5-22F7-9BD9294B8636}"/>
                </a:ext>
              </a:extLst>
            </p:cNvPr>
            <p:cNvSpPr txBox="1">
              <a:spLocks noChangeAspect="1"/>
            </p:cNvSpPr>
            <p:nvPr/>
          </p:nvSpPr>
          <p:spPr bwMode="blackWhite">
            <a:xfrm>
              <a:off x="476065" y="4211967"/>
              <a:ext cx="558179" cy="369332"/>
            </a:xfrm>
            <a:prstGeom prst="rect">
              <a:avLst/>
            </a:prstGeom>
            <a:noFill/>
          </p:spPr>
          <p:txBody>
            <a:bodyPr wrap="square" rtlCol="0">
              <a:spAutoFit/>
            </a:bodyPr>
            <a:lstStyle>
              <a:defPPr>
                <a:defRPr lang="zh-CN"/>
              </a:defPPr>
            </a:lstStyle>
            <a:p>
              <a:pPr algn="ctr" rtl="0"/>
              <a:r>
                <a:rPr lang="en-US" altLang="zh-CN" dirty="0">
                  <a:solidFill>
                    <a:schemeClr val="bg1"/>
                  </a:solidFill>
                  <a:cs typeface="Segoe UI Semibold" panose="020B0702040204020203" pitchFamily="34" charset="0"/>
                </a:rPr>
                <a:t>1</a:t>
              </a:r>
              <a:endParaRPr lang="zh-CN" dirty="0">
                <a:solidFill>
                  <a:schemeClr val="bg1"/>
                </a:solidFill>
                <a:cs typeface="Segoe UI Semibold" panose="020B0702040204020203" pitchFamily="34" charset="0"/>
              </a:endParaRPr>
            </a:p>
          </p:txBody>
        </p:sp>
      </p:grpSp>
      <p:grpSp>
        <p:nvGrpSpPr>
          <p:cNvPr id="26" name="组合 25">
            <a:extLst>
              <a:ext uri="{FF2B5EF4-FFF2-40B4-BE49-F238E27FC236}">
                <a16:creationId xmlns:a16="http://schemas.microsoft.com/office/drawing/2014/main" id="{F91CE9D4-88BB-C17A-D7A6-F376FF74AD2D}"/>
              </a:ext>
            </a:extLst>
          </p:cNvPr>
          <p:cNvGrpSpPr/>
          <p:nvPr/>
        </p:nvGrpSpPr>
        <p:grpSpPr>
          <a:xfrm>
            <a:off x="4962784" y="3311349"/>
            <a:ext cx="558179" cy="409838"/>
            <a:chOff x="467341" y="3692869"/>
            <a:chExt cx="558179" cy="409838"/>
          </a:xfrm>
        </p:grpSpPr>
        <p:sp>
          <p:nvSpPr>
            <p:cNvPr id="27" name="椭圆形 36" descr="小圆圈">
              <a:extLst>
                <a:ext uri="{FF2B5EF4-FFF2-40B4-BE49-F238E27FC236}">
                  <a16:creationId xmlns:a16="http://schemas.microsoft.com/office/drawing/2014/main" id="{D0B7FECC-255B-10F7-68B8-91667B34E9BF}"/>
                </a:ext>
              </a:extLst>
            </p:cNvPr>
            <p:cNvSpPr/>
            <p:nvPr/>
          </p:nvSpPr>
          <p:spPr bwMode="blackWhite">
            <a:xfrm>
              <a:off x="541316" y="3692869"/>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28" name="文本框 27" descr="编号 2">
              <a:extLst>
                <a:ext uri="{FF2B5EF4-FFF2-40B4-BE49-F238E27FC236}">
                  <a16:creationId xmlns:a16="http://schemas.microsoft.com/office/drawing/2014/main" id="{846EA0BE-9C38-423B-BA5C-623ADECE6480}"/>
                </a:ext>
              </a:extLst>
            </p:cNvPr>
            <p:cNvSpPr txBox="1">
              <a:spLocks noChangeAspect="1"/>
            </p:cNvSpPr>
            <p:nvPr/>
          </p:nvSpPr>
          <p:spPr bwMode="blackWhite">
            <a:xfrm>
              <a:off x="467341" y="3707249"/>
              <a:ext cx="558179" cy="369332"/>
            </a:xfrm>
            <a:prstGeom prst="rect">
              <a:avLst/>
            </a:prstGeom>
            <a:noFill/>
          </p:spPr>
          <p:txBody>
            <a:bodyPr wrap="square" rtlCol="0">
              <a:spAutoFit/>
            </a:bodyPr>
            <a:lstStyle>
              <a:defPPr>
                <a:defRPr lang="zh-CN"/>
              </a:defPPr>
            </a:lstStyle>
            <a:p>
              <a:pPr algn="ctr" rtl="0"/>
              <a:r>
                <a:rPr lang="en-US" altLang="zh-CN" dirty="0">
                  <a:solidFill>
                    <a:schemeClr val="bg1"/>
                  </a:solidFill>
                  <a:cs typeface="Segoe UI Semibold" panose="020B0702040204020203" pitchFamily="34" charset="0"/>
                </a:rPr>
                <a:t>2</a:t>
              </a:r>
              <a:endParaRPr lang="zh-CN" dirty="0">
                <a:solidFill>
                  <a:schemeClr val="bg1"/>
                </a:solidFill>
                <a:cs typeface="Segoe UI Semibold" panose="020B0702040204020203" pitchFamily="34" charset="0"/>
              </a:endParaRPr>
            </a:p>
          </p:txBody>
        </p:sp>
      </p:grpSp>
      <p:grpSp>
        <p:nvGrpSpPr>
          <p:cNvPr id="32" name="组合 31">
            <a:extLst>
              <a:ext uri="{FF2B5EF4-FFF2-40B4-BE49-F238E27FC236}">
                <a16:creationId xmlns:a16="http://schemas.microsoft.com/office/drawing/2014/main" id="{807B3BB9-02A4-10F6-E2CC-3486EA3B7C1A}"/>
              </a:ext>
            </a:extLst>
          </p:cNvPr>
          <p:cNvGrpSpPr/>
          <p:nvPr/>
        </p:nvGrpSpPr>
        <p:grpSpPr>
          <a:xfrm>
            <a:off x="4931607" y="2035576"/>
            <a:ext cx="558179" cy="409838"/>
            <a:chOff x="467341" y="1370621"/>
            <a:chExt cx="558179" cy="409838"/>
          </a:xfrm>
        </p:grpSpPr>
        <p:sp>
          <p:nvSpPr>
            <p:cNvPr id="33" name="椭圆形 33" descr="小圆圈">
              <a:extLst>
                <a:ext uri="{FF2B5EF4-FFF2-40B4-BE49-F238E27FC236}">
                  <a16:creationId xmlns:a16="http://schemas.microsoft.com/office/drawing/2014/main" id="{A2B2FE61-27A0-897C-1914-C9B02AAC7E08}"/>
                </a:ext>
              </a:extLst>
            </p:cNvPr>
            <p:cNvSpPr/>
            <p:nvPr/>
          </p:nvSpPr>
          <p:spPr bwMode="blackWhite">
            <a:xfrm>
              <a:off x="535271" y="1370621"/>
              <a:ext cx="409838" cy="4098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stStyle>
            <a:p>
              <a:pPr algn="ctr" rtl="0"/>
              <a:endParaRPr lang="zh-CN" dirty="0"/>
            </a:p>
          </p:txBody>
        </p:sp>
        <p:sp>
          <p:nvSpPr>
            <p:cNvPr id="34" name="文本框 33" descr="编号 1">
              <a:extLst>
                <a:ext uri="{FF2B5EF4-FFF2-40B4-BE49-F238E27FC236}">
                  <a16:creationId xmlns:a16="http://schemas.microsoft.com/office/drawing/2014/main" id="{0A52A837-49B2-A4A0-F738-484E59EAC95E}"/>
                </a:ext>
              </a:extLst>
            </p:cNvPr>
            <p:cNvSpPr txBox="1">
              <a:spLocks noChangeAspect="1"/>
            </p:cNvSpPr>
            <p:nvPr/>
          </p:nvSpPr>
          <p:spPr bwMode="blackWhite">
            <a:xfrm>
              <a:off x="467341" y="1398481"/>
              <a:ext cx="558179" cy="369332"/>
            </a:xfrm>
            <a:prstGeom prst="rect">
              <a:avLst/>
            </a:prstGeom>
            <a:noFill/>
          </p:spPr>
          <p:txBody>
            <a:bodyPr wrap="square" rtlCol="0">
              <a:spAutoFit/>
            </a:bodyPr>
            <a:lstStyle>
              <a:defPPr>
                <a:defRPr lang="zh-CN"/>
              </a:defPPr>
            </a:lstStyle>
            <a:p>
              <a:pPr algn="ctr" rtl="0"/>
              <a:r>
                <a:rPr lang="en-US" altLang="zh-CN" dirty="0">
                  <a:solidFill>
                    <a:schemeClr val="bg1"/>
                  </a:solidFill>
                  <a:cs typeface="Segoe UI Semibold" panose="020B0702040204020203" pitchFamily="34" charset="0"/>
                </a:rPr>
                <a:t>3</a:t>
              </a:r>
              <a:endParaRPr lang="zh-CN" dirty="0">
                <a:solidFill>
                  <a:schemeClr val="bg1"/>
                </a:solidFill>
                <a:cs typeface="Segoe UI Semibold" panose="020B0702040204020203" pitchFamily="34" charset="0"/>
              </a:endParaRPr>
            </a:p>
          </p:txBody>
        </p:sp>
      </p:grpSp>
      <p:sp>
        <p:nvSpPr>
          <p:cNvPr id="35" name="箭头: 五边形 5">
            <a:extLst>
              <a:ext uri="{FF2B5EF4-FFF2-40B4-BE49-F238E27FC236}">
                <a16:creationId xmlns:a16="http://schemas.microsoft.com/office/drawing/2014/main" id="{043D6EF7-E7CF-AF29-BD40-306452276695}"/>
              </a:ext>
            </a:extLst>
          </p:cNvPr>
          <p:cNvSpPr/>
          <p:nvPr/>
        </p:nvSpPr>
        <p:spPr>
          <a:xfrm>
            <a:off x="4296862" y="2133216"/>
            <a:ext cx="665922" cy="718821"/>
          </a:xfrm>
          <a:custGeom>
            <a:avLst/>
            <a:gdLst>
              <a:gd name="connsiteX0" fmla="*/ 0 w 833438"/>
              <a:gd name="connsiteY0" fmla="*/ 0 h 352425"/>
              <a:gd name="connsiteX1" fmla="*/ 657226 w 833438"/>
              <a:gd name="connsiteY1" fmla="*/ 0 h 352425"/>
              <a:gd name="connsiteX2" fmla="*/ 833438 w 833438"/>
              <a:gd name="connsiteY2" fmla="*/ 176213 h 352425"/>
              <a:gd name="connsiteX3" fmla="*/ 657226 w 833438"/>
              <a:gd name="connsiteY3" fmla="*/ 352425 h 352425"/>
              <a:gd name="connsiteX4" fmla="*/ 0 w 833438"/>
              <a:gd name="connsiteY4" fmla="*/ 352425 h 352425"/>
              <a:gd name="connsiteX5" fmla="*/ 0 w 833438"/>
              <a:gd name="connsiteY5" fmla="*/ 0 h 352425"/>
              <a:gd name="connsiteX0" fmla="*/ 0 w 833438"/>
              <a:gd name="connsiteY0" fmla="*/ 257175 h 609600"/>
              <a:gd name="connsiteX1" fmla="*/ 676276 w 833438"/>
              <a:gd name="connsiteY1" fmla="*/ 0 h 609600"/>
              <a:gd name="connsiteX2" fmla="*/ 833438 w 833438"/>
              <a:gd name="connsiteY2" fmla="*/ 433388 h 609600"/>
              <a:gd name="connsiteX3" fmla="*/ 657226 w 833438"/>
              <a:gd name="connsiteY3" fmla="*/ 609600 h 609600"/>
              <a:gd name="connsiteX4" fmla="*/ 0 w 833438"/>
              <a:gd name="connsiteY4" fmla="*/ 609600 h 609600"/>
              <a:gd name="connsiteX5" fmla="*/ 0 w 833438"/>
              <a:gd name="connsiteY5" fmla="*/ 257175 h 609600"/>
              <a:gd name="connsiteX0" fmla="*/ 0 w 833438"/>
              <a:gd name="connsiteY0" fmla="*/ 257175 h 609600"/>
              <a:gd name="connsiteX1" fmla="*/ 676276 w 833438"/>
              <a:gd name="connsiteY1" fmla="*/ 0 h 609600"/>
              <a:gd name="connsiteX2" fmla="*/ 833438 w 833438"/>
              <a:gd name="connsiteY2" fmla="*/ 433388 h 609600"/>
              <a:gd name="connsiteX3" fmla="*/ 657226 w 833438"/>
              <a:gd name="connsiteY3" fmla="*/ 390525 h 609600"/>
              <a:gd name="connsiteX4" fmla="*/ 0 w 833438"/>
              <a:gd name="connsiteY4" fmla="*/ 609600 h 609600"/>
              <a:gd name="connsiteX5" fmla="*/ 0 w 833438"/>
              <a:gd name="connsiteY5" fmla="*/ 257175 h 609600"/>
              <a:gd name="connsiteX0" fmla="*/ 0 w 871538"/>
              <a:gd name="connsiteY0" fmla="*/ 257175 h 609600"/>
              <a:gd name="connsiteX1" fmla="*/ 676276 w 871538"/>
              <a:gd name="connsiteY1" fmla="*/ 0 h 609600"/>
              <a:gd name="connsiteX2" fmla="*/ 871538 w 871538"/>
              <a:gd name="connsiteY2" fmla="*/ 100013 h 609600"/>
              <a:gd name="connsiteX3" fmla="*/ 657226 w 871538"/>
              <a:gd name="connsiteY3" fmla="*/ 390525 h 609600"/>
              <a:gd name="connsiteX4" fmla="*/ 0 w 871538"/>
              <a:gd name="connsiteY4" fmla="*/ 609600 h 609600"/>
              <a:gd name="connsiteX5" fmla="*/ 0 w 871538"/>
              <a:gd name="connsiteY5" fmla="*/ 257175 h 609600"/>
              <a:gd name="connsiteX0" fmla="*/ 0 w 871538"/>
              <a:gd name="connsiteY0" fmla="*/ 361950 h 714375"/>
              <a:gd name="connsiteX1" fmla="*/ 600076 w 871538"/>
              <a:gd name="connsiteY1" fmla="*/ 0 h 714375"/>
              <a:gd name="connsiteX2" fmla="*/ 871538 w 871538"/>
              <a:gd name="connsiteY2" fmla="*/ 204788 h 714375"/>
              <a:gd name="connsiteX3" fmla="*/ 657226 w 871538"/>
              <a:gd name="connsiteY3" fmla="*/ 495300 h 714375"/>
              <a:gd name="connsiteX4" fmla="*/ 0 w 871538"/>
              <a:gd name="connsiteY4" fmla="*/ 714375 h 714375"/>
              <a:gd name="connsiteX5" fmla="*/ 0 w 871538"/>
              <a:gd name="connsiteY5" fmla="*/ 361950 h 714375"/>
              <a:gd name="connsiteX0" fmla="*/ 0 w 871538"/>
              <a:gd name="connsiteY0" fmla="*/ 361950 h 714375"/>
              <a:gd name="connsiteX1" fmla="*/ 600076 w 871538"/>
              <a:gd name="connsiteY1" fmla="*/ 0 h 714375"/>
              <a:gd name="connsiteX2" fmla="*/ 871538 w 871538"/>
              <a:gd name="connsiteY2" fmla="*/ 204788 h 714375"/>
              <a:gd name="connsiteX3" fmla="*/ 619126 w 871538"/>
              <a:gd name="connsiteY3" fmla="*/ 400050 h 714375"/>
              <a:gd name="connsiteX4" fmla="*/ 0 w 871538"/>
              <a:gd name="connsiteY4" fmla="*/ 714375 h 714375"/>
              <a:gd name="connsiteX5" fmla="*/ 0 w 871538"/>
              <a:gd name="connsiteY5" fmla="*/ 361950 h 714375"/>
              <a:gd name="connsiteX0" fmla="*/ 0 w 871538"/>
              <a:gd name="connsiteY0" fmla="*/ 361950 h 714375"/>
              <a:gd name="connsiteX1" fmla="*/ 600076 w 871538"/>
              <a:gd name="connsiteY1" fmla="*/ 0 h 714375"/>
              <a:gd name="connsiteX2" fmla="*/ 871538 w 871538"/>
              <a:gd name="connsiteY2" fmla="*/ 90488 h 714375"/>
              <a:gd name="connsiteX3" fmla="*/ 619126 w 871538"/>
              <a:gd name="connsiteY3" fmla="*/ 400050 h 714375"/>
              <a:gd name="connsiteX4" fmla="*/ 0 w 871538"/>
              <a:gd name="connsiteY4" fmla="*/ 714375 h 714375"/>
              <a:gd name="connsiteX5" fmla="*/ 0 w 871538"/>
              <a:gd name="connsiteY5" fmla="*/ 361950 h 714375"/>
              <a:gd name="connsiteX0" fmla="*/ 0 w 871538"/>
              <a:gd name="connsiteY0" fmla="*/ 381000 h 733425"/>
              <a:gd name="connsiteX1" fmla="*/ 409576 w 871538"/>
              <a:gd name="connsiteY1" fmla="*/ 0 h 733425"/>
              <a:gd name="connsiteX2" fmla="*/ 871538 w 871538"/>
              <a:gd name="connsiteY2" fmla="*/ 109538 h 733425"/>
              <a:gd name="connsiteX3" fmla="*/ 619126 w 871538"/>
              <a:gd name="connsiteY3" fmla="*/ 419100 h 733425"/>
              <a:gd name="connsiteX4" fmla="*/ 0 w 871538"/>
              <a:gd name="connsiteY4" fmla="*/ 733425 h 733425"/>
              <a:gd name="connsiteX5" fmla="*/ 0 w 871538"/>
              <a:gd name="connsiteY5" fmla="*/ 381000 h 733425"/>
              <a:gd name="connsiteX0" fmla="*/ 0 w 871538"/>
              <a:gd name="connsiteY0" fmla="*/ 381000 h 733425"/>
              <a:gd name="connsiteX1" fmla="*/ 409576 w 871538"/>
              <a:gd name="connsiteY1" fmla="*/ 0 h 733425"/>
              <a:gd name="connsiteX2" fmla="*/ 871538 w 871538"/>
              <a:gd name="connsiteY2" fmla="*/ 109538 h 733425"/>
              <a:gd name="connsiteX3" fmla="*/ 581026 w 871538"/>
              <a:gd name="connsiteY3" fmla="*/ 371475 h 733425"/>
              <a:gd name="connsiteX4" fmla="*/ 0 w 871538"/>
              <a:gd name="connsiteY4" fmla="*/ 733425 h 733425"/>
              <a:gd name="connsiteX5" fmla="*/ 0 w 871538"/>
              <a:gd name="connsiteY5" fmla="*/ 381000 h 733425"/>
              <a:gd name="connsiteX0" fmla="*/ 0 w 690563"/>
              <a:gd name="connsiteY0" fmla="*/ 381000 h 733425"/>
              <a:gd name="connsiteX1" fmla="*/ 409576 w 690563"/>
              <a:gd name="connsiteY1" fmla="*/ 0 h 733425"/>
              <a:gd name="connsiteX2" fmla="*/ 690563 w 690563"/>
              <a:gd name="connsiteY2" fmla="*/ 52388 h 733425"/>
              <a:gd name="connsiteX3" fmla="*/ 581026 w 690563"/>
              <a:gd name="connsiteY3" fmla="*/ 371475 h 733425"/>
              <a:gd name="connsiteX4" fmla="*/ 0 w 690563"/>
              <a:gd name="connsiteY4" fmla="*/ 733425 h 733425"/>
              <a:gd name="connsiteX5" fmla="*/ 0 w 690563"/>
              <a:gd name="connsiteY5" fmla="*/ 381000 h 733425"/>
              <a:gd name="connsiteX0" fmla="*/ 0 w 690563"/>
              <a:gd name="connsiteY0" fmla="*/ 361950 h 714375"/>
              <a:gd name="connsiteX1" fmla="*/ 257176 w 690563"/>
              <a:gd name="connsiteY1" fmla="*/ 0 h 714375"/>
              <a:gd name="connsiteX2" fmla="*/ 690563 w 690563"/>
              <a:gd name="connsiteY2" fmla="*/ 33338 h 714375"/>
              <a:gd name="connsiteX3" fmla="*/ 581026 w 690563"/>
              <a:gd name="connsiteY3" fmla="*/ 352425 h 714375"/>
              <a:gd name="connsiteX4" fmla="*/ 0 w 690563"/>
              <a:gd name="connsiteY4" fmla="*/ 714375 h 714375"/>
              <a:gd name="connsiteX5" fmla="*/ 0 w 690563"/>
              <a:gd name="connsiteY5" fmla="*/ 361950 h 714375"/>
              <a:gd name="connsiteX0" fmla="*/ 0 w 690563"/>
              <a:gd name="connsiteY0" fmla="*/ 361950 h 714375"/>
              <a:gd name="connsiteX1" fmla="*/ 257176 w 690563"/>
              <a:gd name="connsiteY1" fmla="*/ 0 h 714375"/>
              <a:gd name="connsiteX2" fmla="*/ 690563 w 690563"/>
              <a:gd name="connsiteY2" fmla="*/ 33338 h 714375"/>
              <a:gd name="connsiteX3" fmla="*/ 428626 w 690563"/>
              <a:gd name="connsiteY3" fmla="*/ 314325 h 714375"/>
              <a:gd name="connsiteX4" fmla="*/ 0 w 690563"/>
              <a:gd name="connsiteY4" fmla="*/ 714375 h 714375"/>
              <a:gd name="connsiteX5" fmla="*/ 0 w 690563"/>
              <a:gd name="connsiteY5" fmla="*/ 361950 h 714375"/>
              <a:gd name="connsiteX0" fmla="*/ 0 w 481013"/>
              <a:gd name="connsiteY0" fmla="*/ 361950 h 714375"/>
              <a:gd name="connsiteX1" fmla="*/ 257176 w 481013"/>
              <a:gd name="connsiteY1" fmla="*/ 0 h 714375"/>
              <a:gd name="connsiteX2" fmla="*/ 481013 w 481013"/>
              <a:gd name="connsiteY2" fmla="*/ 33338 h 714375"/>
              <a:gd name="connsiteX3" fmla="*/ 428626 w 481013"/>
              <a:gd name="connsiteY3" fmla="*/ 314325 h 714375"/>
              <a:gd name="connsiteX4" fmla="*/ 0 w 481013"/>
              <a:gd name="connsiteY4" fmla="*/ 714375 h 714375"/>
              <a:gd name="connsiteX5" fmla="*/ 0 w 481013"/>
              <a:gd name="connsiteY5" fmla="*/ 361950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1013" h="714375">
                <a:moveTo>
                  <a:pt x="0" y="361950"/>
                </a:moveTo>
                <a:lnTo>
                  <a:pt x="257176" y="0"/>
                </a:lnTo>
                <a:lnTo>
                  <a:pt x="481013" y="33338"/>
                </a:lnTo>
                <a:lnTo>
                  <a:pt x="428626" y="314325"/>
                </a:lnTo>
                <a:lnTo>
                  <a:pt x="0" y="714375"/>
                </a:lnTo>
                <a:lnTo>
                  <a:pt x="0" y="361950"/>
                </a:lnTo>
                <a:close/>
              </a:path>
            </a:pathLst>
          </a:cu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id="{F5CEFC70-06D6-EE5D-DE98-E6A7DB961618}"/>
              </a:ext>
            </a:extLst>
          </p:cNvPr>
          <p:cNvSpPr txBox="1"/>
          <p:nvPr/>
        </p:nvSpPr>
        <p:spPr>
          <a:xfrm>
            <a:off x="5520963" y="4524788"/>
            <a:ext cx="3212307" cy="341632"/>
          </a:xfrm>
          <a:prstGeom prst="rect">
            <a:avLst/>
          </a:prstGeom>
          <a:noFill/>
        </p:spPr>
        <p:txBody>
          <a:bodyPr wrap="square">
            <a:spAutoFit/>
          </a:bodyPr>
          <a:lstStyle/>
          <a:p>
            <a:pPr marL="0" lvl="0" indent="0" algn="l" defTabSz="1955800">
              <a:lnSpc>
                <a:spcPct val="90000"/>
              </a:lnSpc>
              <a:spcBef>
                <a:spcPct val="0"/>
              </a:spcBef>
              <a:spcAft>
                <a:spcPct val="35000"/>
              </a:spcAft>
              <a:buNone/>
            </a:pPr>
            <a:r>
              <a:rPr lang="zh-CN" altLang="en-US" sz="1800" kern="1200" dirty="0"/>
              <a:t>液压泵的基本认知</a:t>
            </a:r>
          </a:p>
        </p:txBody>
      </p:sp>
      <p:sp>
        <p:nvSpPr>
          <p:cNvPr id="43" name="文本框 42">
            <a:extLst>
              <a:ext uri="{FF2B5EF4-FFF2-40B4-BE49-F238E27FC236}">
                <a16:creationId xmlns:a16="http://schemas.microsoft.com/office/drawing/2014/main" id="{57C6CBED-CC86-E635-05D4-E9889A313264}"/>
              </a:ext>
            </a:extLst>
          </p:cNvPr>
          <p:cNvSpPr txBox="1"/>
          <p:nvPr/>
        </p:nvSpPr>
        <p:spPr>
          <a:xfrm>
            <a:off x="5547313" y="3382802"/>
            <a:ext cx="2771775" cy="341632"/>
          </a:xfrm>
          <a:prstGeom prst="rect">
            <a:avLst/>
          </a:prstGeom>
          <a:noFill/>
        </p:spPr>
        <p:txBody>
          <a:bodyPr wrap="square">
            <a:spAutoFit/>
          </a:bodyPr>
          <a:lstStyle/>
          <a:p>
            <a:pPr marL="0" lvl="0" indent="0" algn="l" defTabSz="1955800">
              <a:lnSpc>
                <a:spcPct val="90000"/>
              </a:lnSpc>
              <a:spcBef>
                <a:spcPct val="0"/>
              </a:spcBef>
              <a:spcAft>
                <a:spcPct val="35000"/>
              </a:spcAft>
              <a:buNone/>
            </a:pPr>
            <a:r>
              <a:rPr lang="zh-CN" altLang="en-US" dirty="0"/>
              <a:t>液压泵的选用</a:t>
            </a:r>
            <a:endParaRPr lang="zh-CN" altLang="en-US" sz="1800" kern="1200" dirty="0"/>
          </a:p>
        </p:txBody>
      </p:sp>
      <p:sp>
        <p:nvSpPr>
          <p:cNvPr id="47" name="文本框 46">
            <a:extLst>
              <a:ext uri="{FF2B5EF4-FFF2-40B4-BE49-F238E27FC236}">
                <a16:creationId xmlns:a16="http://schemas.microsoft.com/office/drawing/2014/main" id="{A0D521E1-E874-5924-1EBB-01816FC528CE}"/>
              </a:ext>
            </a:extLst>
          </p:cNvPr>
          <p:cNvSpPr txBox="1"/>
          <p:nvPr/>
        </p:nvSpPr>
        <p:spPr>
          <a:xfrm>
            <a:off x="5446128" y="2091136"/>
            <a:ext cx="3212307" cy="341632"/>
          </a:xfrm>
          <a:prstGeom prst="rect">
            <a:avLst/>
          </a:prstGeom>
          <a:noFill/>
        </p:spPr>
        <p:txBody>
          <a:bodyPr wrap="square">
            <a:spAutoFit/>
          </a:bodyPr>
          <a:lstStyle/>
          <a:p>
            <a:pPr marL="0" lvl="0" indent="0" algn="l" defTabSz="1955800">
              <a:lnSpc>
                <a:spcPct val="90000"/>
              </a:lnSpc>
              <a:spcBef>
                <a:spcPct val="0"/>
              </a:spcBef>
              <a:spcAft>
                <a:spcPct val="35000"/>
              </a:spcAft>
              <a:buNone/>
            </a:pPr>
            <a:r>
              <a:rPr lang="zh-CN" altLang="en-US" sz="1800" kern="1200" dirty="0"/>
              <a:t>液压泵的故障排除</a:t>
            </a:r>
          </a:p>
        </p:txBody>
      </p:sp>
      <p:sp>
        <p:nvSpPr>
          <p:cNvPr id="3" name="流程图: 过程 2">
            <a:extLst>
              <a:ext uri="{FF2B5EF4-FFF2-40B4-BE49-F238E27FC236}">
                <a16:creationId xmlns:a16="http://schemas.microsoft.com/office/drawing/2014/main" id="{2FC7C1E7-C212-3D14-3569-215687B931F1}"/>
              </a:ext>
            </a:extLst>
          </p:cNvPr>
          <p:cNvSpPr/>
          <p:nvPr/>
        </p:nvSpPr>
        <p:spPr>
          <a:xfrm>
            <a:off x="4113721" y="1483204"/>
            <a:ext cx="161925" cy="5229225"/>
          </a:xfrm>
          <a:prstGeom prst="flowChartProcess">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7470474" y="646981"/>
            <a:ext cx="4261449" cy="400110"/>
          </a:xfrm>
          <a:prstGeom prst="rect">
            <a:avLst/>
          </a:prstGeom>
          <a:solidFill>
            <a:schemeClr val="bg1"/>
          </a:solidFill>
        </p:spPr>
        <p:txBody>
          <a:bodyPr wrap="square" rtlCol="0">
            <a:spAutoFit/>
          </a:bodyPr>
          <a:lstStyle/>
          <a:p>
            <a:r>
              <a:rPr lang="zh-CN" altLang="en-US" sz="2000" b="1" dirty="0">
                <a:solidFill>
                  <a:srgbClr val="B7472A"/>
                </a:solidFill>
                <a:latin typeface="隶书" panose="02010509060101010101" pitchFamily="49" charset="-122"/>
                <a:ea typeface="隶书" panose="02010509060101010101" pitchFamily="49" charset="-122"/>
              </a:rPr>
              <a:t>工作任务二：液压泵的选用和排故</a:t>
            </a:r>
          </a:p>
        </p:txBody>
      </p:sp>
    </p:spTree>
    <p:extLst>
      <p:ext uri="{BB962C8B-B14F-4D97-AF65-F5344CB8AC3E}">
        <p14:creationId xmlns:p14="http://schemas.microsoft.com/office/powerpoint/2010/main" val="10196459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750767" y="1302326"/>
            <a:ext cx="2950543" cy="369332"/>
          </a:xfrm>
          <a:prstGeom prst="rect">
            <a:avLst/>
          </a:prstGeom>
          <a:noFill/>
        </p:spPr>
        <p:txBody>
          <a:bodyPr wrap="square" rtlCol="0">
            <a:spAutoFit/>
          </a:bodyPr>
          <a:lstStyle/>
          <a:p>
            <a:r>
              <a:rPr lang="zh-CN" altLang="en-US" dirty="0">
                <a:latin typeface="Arial" panose="020B0604020202020204" pitchFamily="34" charset="0"/>
                <a:ea typeface="宋体" panose="02010600030101010101" pitchFamily="2" charset="-122"/>
              </a:rPr>
              <a:t>（二）轴向柱塞泵</a:t>
            </a:r>
          </a:p>
        </p:txBody>
      </p:sp>
      <p:sp>
        <p:nvSpPr>
          <p:cNvPr id="2" name="矩形 1"/>
          <p:cNvSpPr/>
          <p:nvPr/>
        </p:nvSpPr>
        <p:spPr>
          <a:xfrm>
            <a:off x="1967346" y="1769343"/>
            <a:ext cx="8839200" cy="646331"/>
          </a:xfrm>
          <a:prstGeom prst="rect">
            <a:avLst/>
          </a:prstGeom>
        </p:spPr>
        <p:txBody>
          <a:bodyPr wrap="square">
            <a:spAutoFit/>
          </a:bodyPr>
          <a:lstStyle/>
          <a:p>
            <a:r>
              <a:rPr lang="zh-CN" altLang="zh-CN" dirty="0">
                <a:latin typeface="Arial" panose="020B0604020202020204" pitchFamily="34" charset="0"/>
                <a:ea typeface="宋体" panose="02010600030101010101" pitchFamily="2" charset="-122"/>
              </a:rPr>
              <a:t>轴向柱塞泵是将多个柱塞配置在一个共同缸体的圆周上</a:t>
            </a:r>
            <a:r>
              <a:rPr lang="en-US" altLang="zh-CN" dirty="0">
                <a:latin typeface="Arial" panose="020B0604020202020204" pitchFamily="34" charset="0"/>
                <a:ea typeface="宋体" panose="02010600030101010101" pitchFamily="2" charset="-122"/>
              </a:rPr>
              <a:t>,</a:t>
            </a:r>
            <a:r>
              <a:rPr lang="zh-CN" altLang="zh-CN" dirty="0">
                <a:latin typeface="Arial" panose="020B0604020202020204" pitchFamily="34" charset="0"/>
                <a:ea typeface="宋体" panose="02010600030101010101" pitchFamily="2" charset="-122"/>
              </a:rPr>
              <a:t>并使柱塞中心线和缸体中心线平行的一种泵。 轴向柱塞泵有两种形式</a:t>
            </a:r>
            <a:r>
              <a:rPr lang="en-US" altLang="zh-CN" dirty="0">
                <a:latin typeface="Arial" panose="020B0604020202020204" pitchFamily="34" charset="0"/>
                <a:ea typeface="宋体" panose="02010600030101010101" pitchFamily="2" charset="-122"/>
              </a:rPr>
              <a:t>,</a:t>
            </a:r>
            <a:r>
              <a:rPr lang="zh-CN" altLang="zh-CN" dirty="0">
                <a:latin typeface="Arial" panose="020B0604020202020204" pitchFamily="34" charset="0"/>
                <a:ea typeface="宋体" panose="02010600030101010101" pitchFamily="2" charset="-122"/>
              </a:rPr>
              <a:t>直轴式</a:t>
            </a:r>
            <a:r>
              <a:rPr lang="en-US" altLang="zh-CN" dirty="0">
                <a:latin typeface="Arial" panose="020B0604020202020204" pitchFamily="34" charset="0"/>
                <a:ea typeface="宋体" panose="02010600030101010101" pitchFamily="2" charset="-122"/>
              </a:rPr>
              <a:t>(</a:t>
            </a:r>
            <a:r>
              <a:rPr lang="zh-CN" altLang="zh-CN" dirty="0">
                <a:latin typeface="Arial" panose="020B0604020202020204" pitchFamily="34" charset="0"/>
                <a:ea typeface="宋体" panose="02010600030101010101" pitchFamily="2" charset="-122"/>
              </a:rPr>
              <a:t>斜盘式</a:t>
            </a:r>
            <a:r>
              <a:rPr lang="en-US" altLang="zh-CN" dirty="0">
                <a:latin typeface="Arial" panose="020B0604020202020204" pitchFamily="34" charset="0"/>
                <a:ea typeface="宋体" panose="02010600030101010101" pitchFamily="2" charset="-122"/>
              </a:rPr>
              <a:t>)</a:t>
            </a:r>
            <a:r>
              <a:rPr lang="zh-CN" altLang="zh-CN" dirty="0">
                <a:latin typeface="Arial" panose="020B0604020202020204" pitchFamily="34" charset="0"/>
                <a:ea typeface="宋体" panose="02010600030101010101" pitchFamily="2" charset="-122"/>
              </a:rPr>
              <a:t>和斜轴式</a:t>
            </a:r>
            <a:r>
              <a:rPr lang="en-US" altLang="zh-CN" dirty="0">
                <a:latin typeface="Arial" panose="020B0604020202020204" pitchFamily="34" charset="0"/>
                <a:ea typeface="宋体" panose="02010600030101010101" pitchFamily="2" charset="-122"/>
              </a:rPr>
              <a:t>(</a:t>
            </a:r>
            <a:r>
              <a:rPr lang="zh-CN" altLang="zh-CN" dirty="0">
                <a:latin typeface="Arial" panose="020B0604020202020204" pitchFamily="34" charset="0"/>
                <a:ea typeface="宋体" panose="02010600030101010101" pitchFamily="2" charset="-122"/>
              </a:rPr>
              <a:t>摆缸式</a:t>
            </a:r>
            <a:r>
              <a:rPr lang="en-US" altLang="zh-CN" dirty="0">
                <a:latin typeface="Arial" panose="020B0604020202020204" pitchFamily="34" charset="0"/>
                <a:ea typeface="宋体" panose="02010600030101010101" pitchFamily="2" charset="-122"/>
              </a:rPr>
              <a:t>)</a:t>
            </a:r>
            <a:r>
              <a:rPr lang="zh-CN" altLang="zh-CN" dirty="0">
                <a:latin typeface="Arial" panose="020B0604020202020204" pitchFamily="34" charset="0"/>
                <a:ea typeface="宋体" panose="02010600030101010101" pitchFamily="2" charset="-122"/>
              </a:rPr>
              <a:t>。</a:t>
            </a:r>
            <a:endParaRPr lang="zh-CN" altLang="en-US" dirty="0">
              <a:latin typeface="Arial" panose="020B0604020202020204" pitchFamily="34" charset="0"/>
              <a:ea typeface="宋体" panose="02010600030101010101" pitchFamily="2" charset="-122"/>
            </a:endParaRPr>
          </a:p>
        </p:txBody>
      </p:sp>
      <p:sp>
        <p:nvSpPr>
          <p:cNvPr id="3" name="文本框 2"/>
          <p:cNvSpPr txBox="1"/>
          <p:nvPr/>
        </p:nvSpPr>
        <p:spPr>
          <a:xfrm>
            <a:off x="1967346" y="2525785"/>
            <a:ext cx="3943928" cy="369332"/>
          </a:xfrm>
          <a:prstGeom prst="rect">
            <a:avLst/>
          </a:prstGeom>
          <a:noFill/>
        </p:spPr>
        <p:txBody>
          <a:bodyPr wrap="square" rtlCol="0">
            <a:spAutoFit/>
          </a:bodyPr>
          <a:lstStyle/>
          <a:p>
            <a:r>
              <a:rPr lang="en-US" altLang="zh-CN" dirty="0">
                <a:latin typeface="Arial" panose="020B0604020202020204" pitchFamily="34" charset="0"/>
                <a:ea typeface="宋体" panose="02010600030101010101" pitchFamily="2" charset="-122"/>
              </a:rPr>
              <a:t>1</a:t>
            </a:r>
            <a:r>
              <a:rPr lang="zh-CN" altLang="en-US" dirty="0">
                <a:latin typeface="Arial" panose="020B0604020202020204" pitchFamily="34" charset="0"/>
                <a:ea typeface="宋体" panose="02010600030101010101" pitchFamily="2" charset="-122"/>
              </a:rPr>
              <a:t>、轴向柱塞泵的结构组成</a:t>
            </a:r>
          </a:p>
        </p:txBody>
      </p:sp>
      <p:pic>
        <p:nvPicPr>
          <p:cNvPr id="23554" name="图片 11" descr="缸体"/>
          <p:cNvPicPr>
            <a:picLocks noChangeAspect="1" noChangeArrowheads="1"/>
          </p:cNvPicPr>
          <p:nvPr/>
        </p:nvPicPr>
        <p:blipFill>
          <a:blip r:embed="rId2">
            <a:clrChange>
              <a:clrFrom>
                <a:srgbClr val="CBDBE4"/>
              </a:clrFrom>
              <a:clrTo>
                <a:srgbClr val="CBDBE4">
                  <a:alpha val="0"/>
                </a:srgbClr>
              </a:clrTo>
            </a:clrChange>
            <a:grayscl/>
            <a:extLst>
              <a:ext uri="{28A0092B-C50C-407E-A947-70E740481C1C}">
                <a14:useLocalDpi xmlns:a14="http://schemas.microsoft.com/office/drawing/2010/main" val="0"/>
              </a:ext>
            </a:extLst>
          </a:blip>
          <a:srcRect l="10834" t="3128" r="15865" b="4066"/>
          <a:stretch>
            <a:fillRect/>
          </a:stretch>
        </p:blipFill>
        <p:spPr bwMode="auto">
          <a:xfrm>
            <a:off x="5405534" y="2959040"/>
            <a:ext cx="2241887" cy="1631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555" name="图片 18" descr="柱塞斜盘缸体"/>
          <p:cNvPicPr>
            <a:picLocks noChangeAspect="1" noChangeArrowheads="1"/>
          </p:cNvPicPr>
          <p:nvPr/>
        </p:nvPicPr>
        <p:blipFill>
          <a:blip r:embed="rId3">
            <a:grayscl/>
            <a:extLst>
              <a:ext uri="{28A0092B-C50C-407E-A947-70E740481C1C}">
                <a14:useLocalDpi xmlns:a14="http://schemas.microsoft.com/office/drawing/2010/main" val="0"/>
              </a:ext>
            </a:extLst>
          </a:blip>
          <a:srcRect l="3622" t="3751" r="1666" b="6508"/>
          <a:stretch>
            <a:fillRect/>
          </a:stretch>
        </p:blipFill>
        <p:spPr bwMode="auto">
          <a:xfrm>
            <a:off x="2477511" y="2959040"/>
            <a:ext cx="2510125" cy="1631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556" name="图片 20" descr="柱塞"/>
          <p:cNvPicPr>
            <a:picLocks noChangeAspect="1" noChangeArrowheads="1"/>
          </p:cNvPicPr>
          <p:nvPr/>
        </p:nvPicPr>
        <p:blipFill>
          <a:blip r:embed="rId4">
            <a:grayscl/>
            <a:extLst>
              <a:ext uri="{28A0092B-C50C-407E-A947-70E740481C1C}">
                <a14:useLocalDpi xmlns:a14="http://schemas.microsoft.com/office/drawing/2010/main" val="0"/>
              </a:ext>
            </a:extLst>
          </a:blip>
          <a:srcRect l="5791" t="7487" r="4654" b="9573"/>
          <a:stretch>
            <a:fillRect/>
          </a:stretch>
        </p:blipFill>
        <p:spPr bwMode="auto">
          <a:xfrm>
            <a:off x="5415058" y="4696394"/>
            <a:ext cx="2232363" cy="1548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557" name="图片 14" descr="配流盘"/>
          <p:cNvPicPr>
            <a:picLocks noChangeAspect="1" noChangeArrowheads="1"/>
          </p:cNvPicPr>
          <p:nvPr/>
        </p:nvPicPr>
        <p:blipFill>
          <a:blip r:embed="rId5">
            <a:clrChange>
              <a:clrFrom>
                <a:srgbClr val="DBDDE5"/>
              </a:clrFrom>
              <a:clrTo>
                <a:srgbClr val="DBDDE5">
                  <a:alpha val="0"/>
                </a:srgbClr>
              </a:clrTo>
            </a:clrChange>
            <a:grayscl/>
            <a:extLst>
              <a:ext uri="{28A0092B-C50C-407E-A947-70E740481C1C}">
                <a14:useLocalDpi xmlns:a14="http://schemas.microsoft.com/office/drawing/2010/main" val="0"/>
              </a:ext>
            </a:extLst>
          </a:blip>
          <a:srcRect l="2429" t="15707" r="3325" b="15659"/>
          <a:stretch>
            <a:fillRect/>
          </a:stretch>
        </p:blipFill>
        <p:spPr bwMode="auto">
          <a:xfrm>
            <a:off x="2470366" y="4696394"/>
            <a:ext cx="2524413" cy="1548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矩形 3"/>
          <p:cNvSpPr/>
          <p:nvPr/>
        </p:nvSpPr>
        <p:spPr>
          <a:xfrm>
            <a:off x="2391451" y="6395416"/>
            <a:ext cx="4841390" cy="307777"/>
          </a:xfrm>
          <a:prstGeom prst="rect">
            <a:avLst/>
          </a:prstGeom>
        </p:spPr>
        <p:txBody>
          <a:bodyPr wrap="none">
            <a:spAutoFit/>
          </a:bodyPr>
          <a:lstStyle/>
          <a:p>
            <a:r>
              <a:rPr lang="en-US" altLang="zh-CN" sz="1400" dirty="0">
                <a:solidFill>
                  <a:srgbClr val="000000"/>
                </a:solidFill>
                <a:latin typeface="宋体" panose="02010600030101010101" pitchFamily="2" charset="-122"/>
                <a:cs typeface="宋体" panose="02010600030101010101" pitchFamily="2" charset="-122"/>
              </a:rPr>
              <a:t> a</a:t>
            </a:r>
            <a:r>
              <a:rPr lang="zh-CN" altLang="zh-CN" sz="1400" dirty="0">
                <a:solidFill>
                  <a:srgbClr val="000000"/>
                </a:solidFill>
                <a:ea typeface="宋体" panose="02010600030101010101" pitchFamily="2" charset="-122"/>
                <a:cs typeface="宋体" panose="02010600030101010101" pitchFamily="2" charset="-122"/>
              </a:rPr>
              <a:t>—轴向柱塞泵</a:t>
            </a:r>
            <a:r>
              <a:rPr lang="en-US" altLang="zh-CN" sz="1400" dirty="0">
                <a:solidFill>
                  <a:srgbClr val="000000"/>
                </a:solidFill>
                <a:ea typeface="宋体" panose="02010600030101010101" pitchFamily="2" charset="-122"/>
                <a:cs typeface="宋体" panose="02010600030101010101" pitchFamily="2" charset="-122"/>
              </a:rPr>
              <a:t>    b</a:t>
            </a:r>
            <a:r>
              <a:rPr lang="zh-CN" altLang="zh-CN" sz="1400" dirty="0">
                <a:solidFill>
                  <a:srgbClr val="000000"/>
                </a:solidFill>
                <a:ea typeface="宋体" panose="02010600030101010101" pitchFamily="2" charset="-122"/>
                <a:cs typeface="宋体" panose="02010600030101010101" pitchFamily="2" charset="-122"/>
              </a:rPr>
              <a:t>—缸体</a:t>
            </a:r>
            <a:r>
              <a:rPr lang="en-US" altLang="zh-CN" sz="1400" dirty="0">
                <a:solidFill>
                  <a:srgbClr val="000000"/>
                </a:solidFill>
                <a:ea typeface="宋体" panose="02010600030101010101" pitchFamily="2" charset="-122"/>
                <a:cs typeface="宋体" panose="02010600030101010101" pitchFamily="2" charset="-122"/>
              </a:rPr>
              <a:t>    c</a:t>
            </a:r>
            <a:r>
              <a:rPr lang="zh-CN" altLang="zh-CN" sz="1400" dirty="0">
                <a:solidFill>
                  <a:srgbClr val="000000"/>
                </a:solidFill>
                <a:ea typeface="宋体" panose="02010600030101010101" pitchFamily="2" charset="-122"/>
                <a:cs typeface="宋体" panose="02010600030101010101" pitchFamily="2" charset="-122"/>
              </a:rPr>
              <a:t>—配油盘</a:t>
            </a:r>
            <a:r>
              <a:rPr lang="en-US" altLang="zh-CN" sz="1400" dirty="0">
                <a:solidFill>
                  <a:srgbClr val="000000"/>
                </a:solidFill>
                <a:ea typeface="宋体" panose="02010600030101010101" pitchFamily="2" charset="-122"/>
                <a:cs typeface="宋体" panose="02010600030101010101" pitchFamily="2" charset="-122"/>
              </a:rPr>
              <a:t>    d</a:t>
            </a:r>
            <a:r>
              <a:rPr lang="zh-CN" altLang="zh-CN" sz="1400" dirty="0">
                <a:solidFill>
                  <a:srgbClr val="000000"/>
                </a:solidFill>
                <a:ea typeface="宋体" panose="02010600030101010101" pitchFamily="2" charset="-122"/>
                <a:cs typeface="宋体" panose="02010600030101010101" pitchFamily="2" charset="-122"/>
              </a:rPr>
              <a:t>—柱塞滑履组</a:t>
            </a:r>
            <a:r>
              <a:rPr lang="en-US" altLang="zh-CN" sz="1400" dirty="0">
                <a:solidFill>
                  <a:srgbClr val="000000"/>
                </a:solidFill>
                <a:ea typeface="宋体" panose="02010600030101010101" pitchFamily="2" charset="-122"/>
                <a:cs typeface="宋体" panose="02010600030101010101" pitchFamily="2" charset="-122"/>
              </a:rPr>
              <a:t> </a:t>
            </a:r>
            <a:endParaRPr lang="zh-CN" altLang="en-US" sz="1400" dirty="0"/>
          </a:p>
        </p:txBody>
      </p:sp>
      <p:sp>
        <p:nvSpPr>
          <p:cNvPr id="5" name="文本框 4"/>
          <p:cNvSpPr txBox="1"/>
          <p:nvPr/>
        </p:nvSpPr>
        <p:spPr>
          <a:xfrm>
            <a:off x="4685239" y="2964955"/>
            <a:ext cx="713272" cy="369332"/>
          </a:xfrm>
          <a:prstGeom prst="rect">
            <a:avLst/>
          </a:prstGeom>
          <a:noFill/>
        </p:spPr>
        <p:txBody>
          <a:bodyPr wrap="square" rtlCol="0">
            <a:spAutoFit/>
          </a:bodyPr>
          <a:lstStyle/>
          <a:p>
            <a:r>
              <a:rPr lang="en-US" altLang="zh-CN" dirty="0"/>
              <a:t>a</a:t>
            </a:r>
            <a:endParaRPr lang="zh-CN" altLang="en-US" dirty="0"/>
          </a:p>
        </p:txBody>
      </p:sp>
      <p:sp>
        <p:nvSpPr>
          <p:cNvPr id="7" name="文本框 6"/>
          <p:cNvSpPr txBox="1"/>
          <p:nvPr/>
        </p:nvSpPr>
        <p:spPr>
          <a:xfrm>
            <a:off x="5419580" y="2977731"/>
            <a:ext cx="452582" cy="369332"/>
          </a:xfrm>
          <a:prstGeom prst="rect">
            <a:avLst/>
          </a:prstGeom>
          <a:noFill/>
        </p:spPr>
        <p:txBody>
          <a:bodyPr wrap="square" rtlCol="0">
            <a:spAutoFit/>
          </a:bodyPr>
          <a:lstStyle/>
          <a:p>
            <a:r>
              <a:rPr lang="en-US" altLang="zh-CN" dirty="0"/>
              <a:t>b</a:t>
            </a:r>
            <a:endParaRPr lang="zh-CN" altLang="en-US" dirty="0"/>
          </a:p>
        </p:txBody>
      </p:sp>
      <p:sp>
        <p:nvSpPr>
          <p:cNvPr id="8" name="文本框 7"/>
          <p:cNvSpPr txBox="1"/>
          <p:nvPr/>
        </p:nvSpPr>
        <p:spPr>
          <a:xfrm>
            <a:off x="4631000" y="4793155"/>
            <a:ext cx="600364" cy="369332"/>
          </a:xfrm>
          <a:prstGeom prst="rect">
            <a:avLst/>
          </a:prstGeom>
          <a:noFill/>
        </p:spPr>
        <p:txBody>
          <a:bodyPr wrap="square" rtlCol="0">
            <a:spAutoFit/>
          </a:bodyPr>
          <a:lstStyle/>
          <a:p>
            <a:r>
              <a:rPr lang="en-US" altLang="zh-CN" dirty="0"/>
              <a:t>c</a:t>
            </a:r>
            <a:endParaRPr lang="zh-CN" altLang="en-US" dirty="0"/>
          </a:p>
        </p:txBody>
      </p:sp>
      <p:sp>
        <p:nvSpPr>
          <p:cNvPr id="10" name="文本框 9"/>
          <p:cNvSpPr txBox="1"/>
          <p:nvPr/>
        </p:nvSpPr>
        <p:spPr>
          <a:xfrm>
            <a:off x="5588000" y="4721105"/>
            <a:ext cx="1126837" cy="369332"/>
          </a:xfrm>
          <a:prstGeom prst="rect">
            <a:avLst/>
          </a:prstGeom>
          <a:noFill/>
        </p:spPr>
        <p:txBody>
          <a:bodyPr wrap="square" rtlCol="0">
            <a:spAutoFit/>
          </a:bodyPr>
          <a:lstStyle/>
          <a:p>
            <a:r>
              <a:rPr lang="en-US" altLang="zh-CN" dirty="0"/>
              <a:t>d</a:t>
            </a:r>
            <a:endParaRPr lang="zh-CN" altLang="en-US" dirty="0"/>
          </a:p>
        </p:txBody>
      </p:sp>
      <p:sp>
        <p:nvSpPr>
          <p:cNvPr id="16" name="文本框 15"/>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：液压泵的选用</a:t>
            </a:r>
          </a:p>
        </p:txBody>
      </p:sp>
    </p:spTree>
    <p:extLst>
      <p:ext uri="{BB962C8B-B14F-4D97-AF65-F5344CB8AC3E}">
        <p14:creationId xmlns:p14="http://schemas.microsoft.com/office/powerpoint/2010/main" val="6226566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a:extLst>
              <a:ext uri="{FF2B5EF4-FFF2-40B4-BE49-F238E27FC236}">
                <a16:creationId xmlns:a16="http://schemas.microsoft.com/office/drawing/2014/main" id="{313848D0-0126-11E3-649A-D76B55FBF5D7}"/>
              </a:ext>
            </a:extLst>
          </p:cNvPr>
          <p:cNvSpPr txBox="1"/>
          <p:nvPr/>
        </p:nvSpPr>
        <p:spPr>
          <a:xfrm>
            <a:off x="1912553" y="1527243"/>
            <a:ext cx="3139738" cy="369332"/>
          </a:xfrm>
          <a:prstGeom prst="rect">
            <a:avLst/>
          </a:prstGeom>
          <a:noFill/>
        </p:spPr>
        <p:txBody>
          <a:bodyPr wrap="square" rtlCol="0">
            <a:spAutoFit/>
          </a:bodyPr>
          <a:lstStyle/>
          <a:p>
            <a:r>
              <a:rPr lang="en-US" altLang="zh-CN" dirty="0"/>
              <a:t>2</a:t>
            </a:r>
            <a:r>
              <a:rPr lang="zh-CN" altLang="en-US" dirty="0"/>
              <a:t>、轴向柱塞泵的工作原理</a:t>
            </a:r>
          </a:p>
        </p:txBody>
      </p:sp>
      <p:pic>
        <p:nvPicPr>
          <p:cNvPr id="24578" name="图片 110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2553" y="2192368"/>
            <a:ext cx="6857855" cy="2981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138634" y="5404601"/>
            <a:ext cx="6128601" cy="507831"/>
          </a:xfrm>
          <a:prstGeom prst="rect">
            <a:avLst/>
          </a:prstGeom>
        </p:spPr>
        <p:txBody>
          <a:bodyPr wrap="none">
            <a:spAutoFit/>
          </a:bodyPr>
          <a:lstStyle/>
          <a:p>
            <a:pPr indent="571500" algn="just">
              <a:lnSpc>
                <a:spcPct val="150000"/>
              </a:lnSpc>
              <a:spcAft>
                <a:spcPts val="0"/>
              </a:spcAft>
            </a:pPr>
            <a:r>
              <a:rPr lang="en-US" altLang="zh-CN" kern="0" dirty="0">
                <a:solidFill>
                  <a:srgbClr val="000000"/>
                </a:solidFill>
                <a:latin typeface="Times New Roman" panose="02020603050405020304" pitchFamily="18" charset="0"/>
                <a:ea typeface="宋体" panose="02010600030101010101" pitchFamily="2" charset="-122"/>
              </a:rPr>
              <a:t> 1</a:t>
            </a:r>
            <a:r>
              <a:rPr lang="zh-CN" altLang="zh-CN" kern="0" dirty="0">
                <a:solidFill>
                  <a:srgbClr val="000000"/>
                </a:solidFill>
                <a:latin typeface="Times New Roman" panose="02020603050405020304" pitchFamily="18" charset="0"/>
                <a:ea typeface="宋体" panose="02010600030101010101" pitchFamily="2" charset="-122"/>
              </a:rPr>
              <a:t>—缸体</a:t>
            </a:r>
            <a:r>
              <a:rPr lang="en-US" altLang="zh-CN" kern="0" dirty="0">
                <a:solidFill>
                  <a:srgbClr val="000000"/>
                </a:solidFill>
                <a:latin typeface="Times New Roman" panose="02020603050405020304" pitchFamily="18" charset="0"/>
                <a:ea typeface="宋体" panose="02010600030101010101" pitchFamily="2" charset="-122"/>
              </a:rPr>
              <a:t>2</a:t>
            </a:r>
            <a:r>
              <a:rPr lang="zh-CN" altLang="zh-CN" kern="0" dirty="0">
                <a:solidFill>
                  <a:srgbClr val="000000"/>
                </a:solidFill>
                <a:latin typeface="Times New Roman" panose="02020603050405020304" pitchFamily="18" charset="0"/>
                <a:ea typeface="宋体" panose="02010600030101010101" pitchFamily="2" charset="-122"/>
              </a:rPr>
              <a:t>—配油盘</a:t>
            </a:r>
            <a:r>
              <a:rPr lang="en-US" altLang="zh-CN" kern="0" dirty="0">
                <a:solidFill>
                  <a:srgbClr val="000000"/>
                </a:solidFill>
                <a:latin typeface="Times New Roman" panose="02020603050405020304" pitchFamily="18" charset="0"/>
                <a:ea typeface="宋体" panose="02010600030101010101" pitchFamily="2" charset="-122"/>
              </a:rPr>
              <a:t>3</a:t>
            </a:r>
            <a:r>
              <a:rPr lang="zh-CN" altLang="zh-CN" kern="0" dirty="0">
                <a:solidFill>
                  <a:srgbClr val="000000"/>
                </a:solidFill>
                <a:latin typeface="Times New Roman" panose="02020603050405020304" pitchFamily="18" charset="0"/>
                <a:ea typeface="宋体" panose="02010600030101010101" pitchFamily="2" charset="-122"/>
              </a:rPr>
              <a:t>—柱塞</a:t>
            </a:r>
            <a:r>
              <a:rPr lang="en-US" altLang="zh-CN" kern="0" dirty="0">
                <a:solidFill>
                  <a:srgbClr val="000000"/>
                </a:solidFill>
                <a:latin typeface="Times New Roman" panose="02020603050405020304" pitchFamily="18" charset="0"/>
                <a:ea typeface="宋体" panose="02010600030101010101" pitchFamily="2" charset="-122"/>
              </a:rPr>
              <a:t>4</a:t>
            </a:r>
            <a:r>
              <a:rPr lang="zh-CN" altLang="zh-CN" kern="0" dirty="0">
                <a:solidFill>
                  <a:srgbClr val="000000"/>
                </a:solidFill>
                <a:latin typeface="Times New Roman" panose="02020603050405020304" pitchFamily="18" charset="0"/>
                <a:ea typeface="宋体" panose="02010600030101010101" pitchFamily="2" charset="-122"/>
              </a:rPr>
              <a:t>—斜盘</a:t>
            </a:r>
            <a:r>
              <a:rPr lang="en-US" altLang="zh-CN" kern="0" dirty="0">
                <a:solidFill>
                  <a:srgbClr val="000000"/>
                </a:solidFill>
                <a:latin typeface="Times New Roman" panose="02020603050405020304" pitchFamily="18" charset="0"/>
                <a:ea typeface="宋体" panose="02010600030101010101" pitchFamily="2" charset="-122"/>
              </a:rPr>
              <a:t>5</a:t>
            </a:r>
            <a:r>
              <a:rPr lang="zh-CN" altLang="zh-CN" kern="0" dirty="0">
                <a:solidFill>
                  <a:srgbClr val="000000"/>
                </a:solidFill>
                <a:latin typeface="Times New Roman" panose="02020603050405020304" pitchFamily="18" charset="0"/>
                <a:ea typeface="宋体" panose="02010600030101010101" pitchFamily="2" charset="-122"/>
              </a:rPr>
              <a:t>—传动轴</a:t>
            </a:r>
            <a:r>
              <a:rPr lang="en-US" altLang="zh-CN" kern="0" dirty="0">
                <a:solidFill>
                  <a:srgbClr val="000000"/>
                </a:solidFill>
                <a:latin typeface="Times New Roman" panose="02020603050405020304" pitchFamily="18" charset="0"/>
                <a:ea typeface="宋体" panose="02010600030101010101" pitchFamily="2" charset="-122"/>
              </a:rPr>
              <a:t>6</a:t>
            </a:r>
            <a:r>
              <a:rPr lang="zh-CN" altLang="zh-CN" kern="0" dirty="0">
                <a:solidFill>
                  <a:srgbClr val="000000"/>
                </a:solidFill>
                <a:latin typeface="Times New Roman" panose="02020603050405020304" pitchFamily="18" charset="0"/>
                <a:ea typeface="宋体" panose="02010600030101010101" pitchFamily="2" charset="-122"/>
              </a:rPr>
              <a:t>—弹簧</a:t>
            </a:r>
            <a:endParaRPr lang="zh-CN" altLang="zh-CN" sz="2400" kern="100" dirty="0">
              <a:effectLst/>
              <a:latin typeface="Times New Roman" panose="02020603050405020304" pitchFamily="18" charset="0"/>
              <a:ea typeface="宋体" panose="02010600030101010101" pitchFamily="2" charset="-122"/>
            </a:endParaRPr>
          </a:p>
        </p:txBody>
      </p:sp>
      <p:sp>
        <p:nvSpPr>
          <p:cNvPr id="9" name="文本框 8"/>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：液压泵的选用</a:t>
            </a:r>
          </a:p>
        </p:txBody>
      </p:sp>
    </p:spTree>
    <p:extLst>
      <p:ext uri="{BB962C8B-B14F-4D97-AF65-F5344CB8AC3E}">
        <p14:creationId xmlns:p14="http://schemas.microsoft.com/office/powerpoint/2010/main" val="41260761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81BB57A0-13B7-5269-62A9-496DC9AF28E0}"/>
              </a:ext>
            </a:extLst>
          </p:cNvPr>
          <p:cNvSpPr txBox="1"/>
          <p:nvPr/>
        </p:nvSpPr>
        <p:spPr>
          <a:xfrm>
            <a:off x="1982907" y="2321466"/>
            <a:ext cx="3392656" cy="369332"/>
          </a:xfrm>
          <a:prstGeom prst="rect">
            <a:avLst/>
          </a:prstGeom>
          <a:noFill/>
        </p:spPr>
        <p:txBody>
          <a:bodyPr wrap="square" rtlCol="0">
            <a:spAutoFit/>
          </a:bodyPr>
          <a:lstStyle/>
          <a:p>
            <a:pPr lvl="0"/>
            <a:r>
              <a:rPr lang="en-US" altLang="zh-CN" dirty="0"/>
              <a:t>2</a:t>
            </a:r>
            <a:r>
              <a:rPr lang="zh-CN" altLang="en-US" dirty="0"/>
              <a:t>、</a:t>
            </a:r>
            <a:r>
              <a:rPr lang="zh-CN" altLang="zh-CN" dirty="0"/>
              <a:t>斜盘式轴向柱塞泵结构特点</a:t>
            </a:r>
          </a:p>
        </p:txBody>
      </p:sp>
      <p:sp>
        <p:nvSpPr>
          <p:cNvPr id="3" name="矩形 2"/>
          <p:cNvSpPr/>
          <p:nvPr/>
        </p:nvSpPr>
        <p:spPr>
          <a:xfrm>
            <a:off x="1982907" y="2875523"/>
            <a:ext cx="6096000" cy="1477328"/>
          </a:xfrm>
          <a:prstGeom prst="rect">
            <a:avLst/>
          </a:prstGeom>
        </p:spPr>
        <p:txBody>
          <a:bodyPr>
            <a:spAutoFit/>
          </a:bodyPr>
          <a:lstStyle/>
          <a:p>
            <a:pPr indent="127000" algn="just">
              <a:lnSpc>
                <a:spcPct val="150000"/>
              </a:lnSpc>
              <a:spcAft>
                <a:spcPts val="0"/>
              </a:spcAft>
            </a:pPr>
            <a:r>
              <a:rPr lang="en-US" altLang="zh-CN" sz="2000" kern="100" dirty="0">
                <a:latin typeface="宋体" panose="02010600030101010101" pitchFamily="2" charset="-122"/>
                <a:ea typeface="宋体" panose="02010600030101010101" pitchFamily="2" charset="-122"/>
              </a:rPr>
              <a:t>(1) </a:t>
            </a:r>
            <a:r>
              <a:rPr lang="zh-CN" altLang="zh-CN" sz="2000" kern="100" dirty="0">
                <a:latin typeface="宋体" panose="02010600030101010101" pitchFamily="2" charset="-122"/>
                <a:ea typeface="宋体" panose="02010600030101010101" pitchFamily="2" charset="-122"/>
              </a:rPr>
              <a:t>缸体端面间隙的自动补偿</a:t>
            </a:r>
            <a:endParaRPr lang="en-US" altLang="zh-CN" sz="2000" kern="100" dirty="0">
              <a:latin typeface="宋体" panose="02010600030101010101" pitchFamily="2" charset="-122"/>
              <a:ea typeface="宋体" panose="02010600030101010101" pitchFamily="2" charset="-122"/>
            </a:endParaRPr>
          </a:p>
          <a:p>
            <a:pPr indent="127000" algn="just">
              <a:lnSpc>
                <a:spcPct val="150000"/>
              </a:lnSpc>
              <a:spcAft>
                <a:spcPts val="0"/>
              </a:spcAft>
            </a:pPr>
            <a:r>
              <a:rPr lang="en-US" altLang="zh-CN" sz="2000" kern="100" dirty="0">
                <a:latin typeface="宋体" panose="02010600030101010101" pitchFamily="2" charset="-122"/>
                <a:ea typeface="宋体" panose="02010600030101010101" pitchFamily="2" charset="-122"/>
              </a:rPr>
              <a:t>(2) </a:t>
            </a:r>
            <a:r>
              <a:rPr lang="zh-CN" altLang="zh-CN" sz="2000" kern="100" dirty="0">
                <a:latin typeface="宋体" panose="02010600030101010101" pitchFamily="2" charset="-122"/>
                <a:ea typeface="宋体" panose="02010600030101010101" pitchFamily="2" charset="-122"/>
              </a:rPr>
              <a:t>滑靴的静压支撑结构</a:t>
            </a:r>
          </a:p>
          <a:p>
            <a:pPr lvl="0" algn="just">
              <a:lnSpc>
                <a:spcPct val="150000"/>
              </a:lnSpc>
              <a:spcAft>
                <a:spcPts val="0"/>
              </a:spcAft>
            </a:pPr>
            <a:r>
              <a:rPr lang="en-US" altLang="zh-CN" sz="2000" kern="100" dirty="0">
                <a:latin typeface="宋体" panose="02010600030101010101" pitchFamily="2" charset="-122"/>
                <a:ea typeface="宋体" panose="02010600030101010101" pitchFamily="2" charset="-122"/>
              </a:rPr>
              <a:t> (3) </a:t>
            </a:r>
            <a:r>
              <a:rPr lang="zh-CN" altLang="zh-CN" sz="2000" kern="100" dirty="0">
                <a:latin typeface="宋体" panose="02010600030101010101" pitchFamily="2" charset="-122"/>
                <a:ea typeface="宋体" panose="02010600030101010101" pitchFamily="2" charset="-122"/>
              </a:rPr>
              <a:t>变量机构</a:t>
            </a:r>
            <a:endParaRPr lang="zh-CN" altLang="en-US" sz="2000" kern="100" dirty="0">
              <a:latin typeface="宋体" panose="02010600030101010101" pitchFamily="2" charset="-122"/>
              <a:ea typeface="宋体" panose="02010600030101010101" pitchFamily="2" charset="-122"/>
            </a:endParaRPr>
          </a:p>
        </p:txBody>
      </p:sp>
      <p:sp>
        <p:nvSpPr>
          <p:cNvPr id="5" name="文本框 4"/>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：液压泵的选用</a:t>
            </a:r>
          </a:p>
        </p:txBody>
      </p:sp>
    </p:spTree>
    <p:extLst>
      <p:ext uri="{BB962C8B-B14F-4D97-AF65-F5344CB8AC3E}">
        <p14:creationId xmlns:p14="http://schemas.microsoft.com/office/powerpoint/2010/main" val="4602417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64626" y="1794225"/>
            <a:ext cx="2031325" cy="369332"/>
          </a:xfrm>
          <a:prstGeom prst="rect">
            <a:avLst/>
          </a:prstGeom>
        </p:spPr>
        <p:txBody>
          <a:bodyPr wrap="none">
            <a:spAutoFit/>
          </a:bodyPr>
          <a:lstStyle/>
          <a:p>
            <a:r>
              <a:rPr lang="zh-CN" altLang="en-US" dirty="0"/>
              <a:t>四、液压泵的选择</a:t>
            </a:r>
          </a:p>
        </p:txBody>
      </p:sp>
      <p:graphicFrame>
        <p:nvGraphicFramePr>
          <p:cNvPr id="3" name="表格 2"/>
          <p:cNvGraphicFramePr>
            <a:graphicFrameLocks noGrp="1"/>
          </p:cNvGraphicFramePr>
          <p:nvPr/>
        </p:nvGraphicFramePr>
        <p:xfrm>
          <a:off x="1985819" y="2163557"/>
          <a:ext cx="7878617" cy="3646116"/>
        </p:xfrm>
        <a:graphic>
          <a:graphicData uri="http://schemas.openxmlformats.org/drawingml/2006/table">
            <a:tbl>
              <a:tblPr>
                <a:tableStyleId>{BC89EF96-8CEA-46FF-86C4-4CE0E7609802}</a:tableStyleId>
              </a:tblPr>
              <a:tblGrid>
                <a:gridCol w="1625599">
                  <a:extLst>
                    <a:ext uri="{9D8B030D-6E8A-4147-A177-3AD203B41FA5}">
                      <a16:colId xmlns:a16="http://schemas.microsoft.com/office/drawing/2014/main" val="2835944215"/>
                    </a:ext>
                  </a:extLst>
                </a:gridCol>
                <a:gridCol w="748146">
                  <a:extLst>
                    <a:ext uri="{9D8B030D-6E8A-4147-A177-3AD203B41FA5}">
                      <a16:colId xmlns:a16="http://schemas.microsoft.com/office/drawing/2014/main" val="3118085220"/>
                    </a:ext>
                  </a:extLst>
                </a:gridCol>
                <a:gridCol w="952123">
                  <a:extLst>
                    <a:ext uri="{9D8B030D-6E8A-4147-A177-3AD203B41FA5}">
                      <a16:colId xmlns:a16="http://schemas.microsoft.com/office/drawing/2014/main" val="2036147256"/>
                    </a:ext>
                  </a:extLst>
                </a:gridCol>
                <a:gridCol w="1199285">
                  <a:extLst>
                    <a:ext uri="{9D8B030D-6E8A-4147-A177-3AD203B41FA5}">
                      <a16:colId xmlns:a16="http://schemas.microsoft.com/office/drawing/2014/main" val="2753415592"/>
                    </a:ext>
                  </a:extLst>
                </a:gridCol>
                <a:gridCol w="1165779">
                  <a:extLst>
                    <a:ext uri="{9D8B030D-6E8A-4147-A177-3AD203B41FA5}">
                      <a16:colId xmlns:a16="http://schemas.microsoft.com/office/drawing/2014/main" val="3109355974"/>
                    </a:ext>
                  </a:extLst>
                </a:gridCol>
                <a:gridCol w="1234761">
                  <a:extLst>
                    <a:ext uri="{9D8B030D-6E8A-4147-A177-3AD203B41FA5}">
                      <a16:colId xmlns:a16="http://schemas.microsoft.com/office/drawing/2014/main" val="3624810430"/>
                    </a:ext>
                  </a:extLst>
                </a:gridCol>
                <a:gridCol w="952924">
                  <a:extLst>
                    <a:ext uri="{9D8B030D-6E8A-4147-A177-3AD203B41FA5}">
                      <a16:colId xmlns:a16="http://schemas.microsoft.com/office/drawing/2014/main" val="3306727007"/>
                    </a:ext>
                  </a:extLst>
                </a:gridCol>
              </a:tblGrid>
              <a:tr h="697080">
                <a:tc>
                  <a:txBody>
                    <a:bodyPr/>
                    <a:lstStyle/>
                    <a:p>
                      <a:pPr indent="127000" algn="ctr">
                        <a:lnSpc>
                          <a:spcPct val="150000"/>
                        </a:lnSpc>
                        <a:spcAft>
                          <a:spcPts val="0"/>
                        </a:spcAft>
                      </a:pPr>
                      <a:r>
                        <a:rPr lang="zh-CN" sz="1200" kern="100" dirty="0">
                          <a:effectLst/>
                        </a:rPr>
                        <a:t>性能</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40000"/>
                        <a:lumOff val="60000"/>
                      </a:schemeClr>
                    </a:solidFill>
                  </a:tcPr>
                </a:tc>
                <a:tc>
                  <a:txBody>
                    <a:bodyPr/>
                    <a:lstStyle/>
                    <a:p>
                      <a:pPr indent="127000" algn="ctr">
                        <a:lnSpc>
                          <a:spcPct val="150000"/>
                        </a:lnSpc>
                        <a:spcAft>
                          <a:spcPts val="0"/>
                        </a:spcAft>
                      </a:pPr>
                      <a:r>
                        <a:rPr lang="zh-CN" sz="1200" kern="100" dirty="0">
                          <a:effectLst/>
                        </a:rPr>
                        <a:t>外啮合</a:t>
                      </a:r>
                    </a:p>
                    <a:p>
                      <a:pPr indent="127000" algn="ctr">
                        <a:lnSpc>
                          <a:spcPct val="150000"/>
                        </a:lnSpc>
                        <a:spcAft>
                          <a:spcPts val="0"/>
                        </a:spcAft>
                      </a:pPr>
                      <a:r>
                        <a:rPr lang="zh-CN" sz="1200" kern="100" dirty="0">
                          <a:effectLst/>
                        </a:rPr>
                        <a:t>齿轮泵</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40000"/>
                        <a:lumOff val="60000"/>
                      </a:schemeClr>
                    </a:solidFill>
                  </a:tcPr>
                </a:tc>
                <a:tc>
                  <a:txBody>
                    <a:bodyPr/>
                    <a:lstStyle/>
                    <a:p>
                      <a:pPr indent="127000" algn="ctr">
                        <a:lnSpc>
                          <a:spcPct val="150000"/>
                        </a:lnSpc>
                        <a:spcAft>
                          <a:spcPts val="0"/>
                        </a:spcAft>
                      </a:pPr>
                      <a:r>
                        <a:rPr lang="zh-CN" sz="1200" kern="100" dirty="0">
                          <a:effectLst/>
                        </a:rPr>
                        <a:t>双作用</a:t>
                      </a:r>
                    </a:p>
                    <a:p>
                      <a:pPr indent="127000" algn="ctr">
                        <a:lnSpc>
                          <a:spcPct val="150000"/>
                        </a:lnSpc>
                        <a:spcAft>
                          <a:spcPts val="0"/>
                        </a:spcAft>
                      </a:pPr>
                      <a:r>
                        <a:rPr lang="zh-CN" sz="1200" kern="100" dirty="0">
                          <a:effectLst/>
                        </a:rPr>
                        <a:t>叶片泵</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40000"/>
                        <a:lumOff val="60000"/>
                      </a:schemeClr>
                    </a:solidFill>
                  </a:tcPr>
                </a:tc>
                <a:tc>
                  <a:txBody>
                    <a:bodyPr/>
                    <a:lstStyle/>
                    <a:p>
                      <a:pPr indent="127000" algn="ctr">
                        <a:lnSpc>
                          <a:spcPct val="150000"/>
                        </a:lnSpc>
                        <a:spcAft>
                          <a:spcPts val="0"/>
                        </a:spcAft>
                      </a:pPr>
                      <a:r>
                        <a:rPr lang="zh-CN" sz="1200" kern="100">
                          <a:effectLst/>
                        </a:rPr>
                        <a:t>限压式变量叶片泵</a:t>
                      </a:r>
                      <a:endParaRPr lang="zh-CN" sz="1200" kern="100">
                        <a:effectLst/>
                        <a:latin typeface="Times New Roman" panose="02020603050405020304" pitchFamily="18" charset="0"/>
                        <a:ea typeface="宋体" panose="02010600030101010101" pitchFamily="2" charset="-122"/>
                      </a:endParaRPr>
                    </a:p>
                  </a:txBody>
                  <a:tcPr marL="68580" marR="68580" marT="0" marB="0" anchor="ctr">
                    <a:solidFill>
                      <a:schemeClr val="accent1">
                        <a:lumMod val="40000"/>
                        <a:lumOff val="60000"/>
                      </a:schemeClr>
                    </a:solidFill>
                  </a:tcPr>
                </a:tc>
                <a:tc>
                  <a:txBody>
                    <a:bodyPr/>
                    <a:lstStyle/>
                    <a:p>
                      <a:pPr indent="127000" algn="ctr">
                        <a:lnSpc>
                          <a:spcPct val="150000"/>
                        </a:lnSpc>
                        <a:spcAft>
                          <a:spcPts val="0"/>
                        </a:spcAft>
                      </a:pPr>
                      <a:r>
                        <a:rPr lang="zh-CN" sz="1200" kern="100" dirty="0">
                          <a:effectLst/>
                        </a:rPr>
                        <a:t>径向柱塞泵</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40000"/>
                        <a:lumOff val="60000"/>
                      </a:schemeClr>
                    </a:solidFill>
                  </a:tcPr>
                </a:tc>
                <a:tc>
                  <a:txBody>
                    <a:bodyPr/>
                    <a:lstStyle/>
                    <a:p>
                      <a:pPr indent="127000" algn="ctr">
                        <a:lnSpc>
                          <a:spcPct val="150000"/>
                        </a:lnSpc>
                        <a:spcAft>
                          <a:spcPts val="0"/>
                        </a:spcAft>
                      </a:pPr>
                      <a:r>
                        <a:rPr lang="zh-CN" sz="1200" kern="100" dirty="0">
                          <a:effectLst/>
                        </a:rPr>
                        <a:t>轴向柱塞泵</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40000"/>
                        <a:lumOff val="60000"/>
                      </a:schemeClr>
                    </a:solidFill>
                  </a:tcPr>
                </a:tc>
                <a:tc>
                  <a:txBody>
                    <a:bodyPr/>
                    <a:lstStyle/>
                    <a:p>
                      <a:pPr indent="127000" algn="ctr">
                        <a:lnSpc>
                          <a:spcPct val="150000"/>
                        </a:lnSpc>
                        <a:spcAft>
                          <a:spcPts val="0"/>
                        </a:spcAft>
                      </a:pPr>
                      <a:r>
                        <a:rPr lang="zh-CN" sz="1200" kern="100" dirty="0">
                          <a:effectLst/>
                        </a:rPr>
                        <a:t>螺杆泵</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solidFill>
                      <a:schemeClr val="accent1">
                        <a:lumMod val="40000"/>
                        <a:lumOff val="60000"/>
                      </a:schemeClr>
                    </a:solidFill>
                  </a:tcPr>
                </a:tc>
                <a:extLst>
                  <a:ext uri="{0D108BD9-81ED-4DB2-BD59-A6C34878D82A}">
                    <a16:rowId xmlns:a16="http://schemas.microsoft.com/office/drawing/2014/main" val="738500204"/>
                  </a:ext>
                </a:extLst>
              </a:tr>
              <a:tr h="427508">
                <a:tc>
                  <a:txBody>
                    <a:bodyPr/>
                    <a:lstStyle/>
                    <a:p>
                      <a:pPr indent="127000" algn="ctr">
                        <a:lnSpc>
                          <a:spcPct val="150000"/>
                        </a:lnSpc>
                        <a:spcAft>
                          <a:spcPts val="0"/>
                        </a:spcAft>
                      </a:pPr>
                      <a:r>
                        <a:rPr lang="zh-CN" sz="1200" kern="100" dirty="0">
                          <a:effectLst/>
                        </a:rPr>
                        <a:t>输出压力</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a:effectLst/>
                        </a:rPr>
                        <a:t>低压</a:t>
                      </a:r>
                      <a:endParaRPr lang="zh-CN" sz="1200" kern="10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dirty="0">
                          <a:effectLst/>
                        </a:rPr>
                        <a:t>中压</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dirty="0">
                          <a:effectLst/>
                        </a:rPr>
                        <a:t>中压</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a:effectLst/>
                        </a:rPr>
                        <a:t>高压</a:t>
                      </a:r>
                      <a:endParaRPr lang="zh-CN" sz="1200" kern="10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a:effectLst/>
                        </a:rPr>
                        <a:t>高压</a:t>
                      </a:r>
                      <a:endParaRPr lang="zh-CN" sz="1200" kern="10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a:effectLst/>
                        </a:rPr>
                        <a:t>低压</a:t>
                      </a:r>
                      <a:endParaRPr lang="zh-CN" sz="1200" kern="10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extLst>
                  <a:ext uri="{0D108BD9-81ED-4DB2-BD59-A6C34878D82A}">
                    <a16:rowId xmlns:a16="http://schemas.microsoft.com/office/drawing/2014/main" val="473293506"/>
                  </a:ext>
                </a:extLst>
              </a:tr>
              <a:tr h="378691">
                <a:tc>
                  <a:txBody>
                    <a:bodyPr/>
                    <a:lstStyle/>
                    <a:p>
                      <a:pPr indent="127000" algn="ctr">
                        <a:lnSpc>
                          <a:spcPct val="150000"/>
                        </a:lnSpc>
                        <a:spcAft>
                          <a:spcPts val="0"/>
                        </a:spcAft>
                      </a:pPr>
                      <a:r>
                        <a:rPr lang="zh-CN" sz="1200" kern="100" dirty="0">
                          <a:effectLst/>
                        </a:rPr>
                        <a:t>流量调节</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a:effectLst/>
                        </a:rPr>
                        <a:t>不能</a:t>
                      </a:r>
                      <a:endParaRPr lang="zh-CN" sz="1200" kern="10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a:effectLst/>
                        </a:rPr>
                        <a:t>不能</a:t>
                      </a:r>
                      <a:endParaRPr lang="zh-CN" sz="1200" kern="10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dirty="0">
                          <a:effectLst/>
                        </a:rPr>
                        <a:t>能</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dirty="0">
                          <a:effectLst/>
                        </a:rPr>
                        <a:t>能</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dirty="0">
                          <a:effectLst/>
                        </a:rPr>
                        <a:t>能</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a:effectLst/>
                        </a:rPr>
                        <a:t>不能</a:t>
                      </a:r>
                      <a:endParaRPr lang="zh-CN" sz="1200" kern="10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extLst>
                  <a:ext uri="{0D108BD9-81ED-4DB2-BD59-A6C34878D82A}">
                    <a16:rowId xmlns:a16="http://schemas.microsoft.com/office/drawing/2014/main" val="3288356533"/>
                  </a:ext>
                </a:extLst>
              </a:tr>
              <a:tr h="378691">
                <a:tc>
                  <a:txBody>
                    <a:bodyPr/>
                    <a:lstStyle/>
                    <a:p>
                      <a:pPr indent="127000" algn="ctr">
                        <a:lnSpc>
                          <a:spcPct val="150000"/>
                        </a:lnSpc>
                        <a:spcAft>
                          <a:spcPts val="0"/>
                        </a:spcAft>
                      </a:pPr>
                      <a:r>
                        <a:rPr lang="zh-CN" sz="1200" kern="100" dirty="0">
                          <a:effectLst/>
                        </a:rPr>
                        <a:t>效率</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98755" algn="ctr">
                        <a:lnSpc>
                          <a:spcPct val="150000"/>
                        </a:lnSpc>
                        <a:spcAft>
                          <a:spcPts val="0"/>
                        </a:spcAft>
                      </a:pPr>
                      <a:r>
                        <a:rPr lang="zh-CN" sz="1200" kern="100">
                          <a:effectLst/>
                        </a:rPr>
                        <a:t>低</a:t>
                      </a:r>
                      <a:endParaRPr lang="zh-CN" sz="1200" kern="10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a:effectLst/>
                        </a:rPr>
                        <a:t>较高</a:t>
                      </a:r>
                      <a:endParaRPr lang="zh-CN" sz="1200" kern="10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dirty="0">
                          <a:effectLst/>
                        </a:rPr>
                        <a:t>较高</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dirty="0">
                          <a:effectLst/>
                        </a:rPr>
                        <a:t>高</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dirty="0">
                          <a:effectLst/>
                        </a:rPr>
                        <a:t>高</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dirty="0">
                          <a:effectLst/>
                        </a:rPr>
                        <a:t>较高</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extLst>
                  <a:ext uri="{0D108BD9-81ED-4DB2-BD59-A6C34878D82A}">
                    <a16:rowId xmlns:a16="http://schemas.microsoft.com/office/drawing/2014/main" val="2863293539"/>
                  </a:ext>
                </a:extLst>
              </a:tr>
              <a:tr h="434109">
                <a:tc>
                  <a:txBody>
                    <a:bodyPr/>
                    <a:lstStyle/>
                    <a:p>
                      <a:pPr indent="127000" algn="ctr">
                        <a:lnSpc>
                          <a:spcPct val="150000"/>
                        </a:lnSpc>
                        <a:spcAft>
                          <a:spcPts val="0"/>
                        </a:spcAft>
                      </a:pPr>
                      <a:r>
                        <a:rPr lang="zh-CN" sz="1200" kern="100">
                          <a:effectLst/>
                        </a:rPr>
                        <a:t>输出流量脉动</a:t>
                      </a:r>
                      <a:endParaRPr lang="zh-CN" sz="1200" kern="10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a:effectLst/>
                        </a:rPr>
                        <a:t>很大</a:t>
                      </a:r>
                      <a:endParaRPr lang="zh-CN" sz="1200" kern="10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a:effectLst/>
                        </a:rPr>
                        <a:t>很小</a:t>
                      </a:r>
                      <a:endParaRPr lang="zh-CN" sz="1200" kern="10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a:effectLst/>
                        </a:rPr>
                        <a:t>一般</a:t>
                      </a:r>
                      <a:endParaRPr lang="zh-CN" sz="1200" kern="10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dirty="0">
                          <a:effectLst/>
                        </a:rPr>
                        <a:t>一般</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dirty="0">
                          <a:effectLst/>
                        </a:rPr>
                        <a:t>一般</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dirty="0">
                          <a:effectLst/>
                        </a:rPr>
                        <a:t>最小</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extLst>
                  <a:ext uri="{0D108BD9-81ED-4DB2-BD59-A6C34878D82A}">
                    <a16:rowId xmlns:a16="http://schemas.microsoft.com/office/drawing/2014/main" val="2876287722"/>
                  </a:ext>
                </a:extLst>
              </a:tr>
              <a:tr h="424873">
                <a:tc>
                  <a:txBody>
                    <a:bodyPr/>
                    <a:lstStyle/>
                    <a:p>
                      <a:pPr indent="127000" algn="ctr">
                        <a:lnSpc>
                          <a:spcPct val="150000"/>
                        </a:lnSpc>
                        <a:spcAft>
                          <a:spcPts val="0"/>
                        </a:spcAft>
                      </a:pPr>
                      <a:r>
                        <a:rPr lang="zh-CN" sz="1200" kern="100">
                          <a:effectLst/>
                        </a:rPr>
                        <a:t>自吸特性</a:t>
                      </a:r>
                      <a:endParaRPr lang="zh-CN" sz="1200" kern="10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a:effectLst/>
                        </a:rPr>
                        <a:t>好</a:t>
                      </a:r>
                      <a:endParaRPr lang="zh-CN" sz="1200" kern="10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a:effectLst/>
                        </a:rPr>
                        <a:t>较差</a:t>
                      </a:r>
                      <a:endParaRPr lang="zh-CN" sz="1200" kern="10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a:effectLst/>
                        </a:rPr>
                        <a:t>较差</a:t>
                      </a:r>
                      <a:endParaRPr lang="zh-CN" sz="1200" kern="10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dirty="0">
                          <a:effectLst/>
                        </a:rPr>
                        <a:t>差</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dirty="0">
                          <a:effectLst/>
                        </a:rPr>
                        <a:t>差</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dirty="0">
                          <a:effectLst/>
                        </a:rPr>
                        <a:t>好</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extLst>
                  <a:ext uri="{0D108BD9-81ED-4DB2-BD59-A6C34878D82A}">
                    <a16:rowId xmlns:a16="http://schemas.microsoft.com/office/drawing/2014/main" val="2155287196"/>
                  </a:ext>
                </a:extLst>
              </a:tr>
              <a:tr h="461818">
                <a:tc>
                  <a:txBody>
                    <a:bodyPr/>
                    <a:lstStyle/>
                    <a:p>
                      <a:pPr indent="127000" algn="ctr">
                        <a:lnSpc>
                          <a:spcPct val="150000"/>
                        </a:lnSpc>
                        <a:spcAft>
                          <a:spcPts val="0"/>
                        </a:spcAft>
                      </a:pPr>
                      <a:r>
                        <a:rPr lang="zh-CN" sz="1200" kern="100">
                          <a:effectLst/>
                        </a:rPr>
                        <a:t>对油的污染敏感性</a:t>
                      </a:r>
                      <a:endParaRPr lang="zh-CN" sz="1200" kern="10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a:effectLst/>
                        </a:rPr>
                        <a:t>不敏感</a:t>
                      </a:r>
                      <a:endParaRPr lang="zh-CN" sz="1200" kern="10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a:effectLst/>
                        </a:rPr>
                        <a:t>较敏感</a:t>
                      </a:r>
                      <a:endParaRPr lang="zh-CN" sz="1200" kern="10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a:effectLst/>
                        </a:rPr>
                        <a:t>较敏感</a:t>
                      </a:r>
                      <a:endParaRPr lang="zh-CN" sz="1200" kern="10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a:effectLst/>
                        </a:rPr>
                        <a:t>很敏感</a:t>
                      </a:r>
                      <a:endParaRPr lang="zh-CN" sz="1200" kern="10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dirty="0">
                          <a:effectLst/>
                        </a:rPr>
                        <a:t>很敏感</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dirty="0">
                          <a:effectLst/>
                        </a:rPr>
                        <a:t>不敏感</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extLst>
                  <a:ext uri="{0D108BD9-81ED-4DB2-BD59-A6C34878D82A}">
                    <a16:rowId xmlns:a16="http://schemas.microsoft.com/office/drawing/2014/main" val="715891683"/>
                  </a:ext>
                </a:extLst>
              </a:tr>
              <a:tr h="443346">
                <a:tc>
                  <a:txBody>
                    <a:bodyPr/>
                    <a:lstStyle/>
                    <a:p>
                      <a:pPr indent="127000" algn="ctr">
                        <a:lnSpc>
                          <a:spcPct val="150000"/>
                        </a:lnSpc>
                        <a:spcAft>
                          <a:spcPts val="0"/>
                        </a:spcAft>
                      </a:pPr>
                      <a:r>
                        <a:rPr lang="zh-CN" sz="1200" kern="100">
                          <a:effectLst/>
                        </a:rPr>
                        <a:t>噪声</a:t>
                      </a:r>
                      <a:endParaRPr lang="zh-CN" sz="1200" kern="10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a:effectLst/>
                        </a:rPr>
                        <a:t>大</a:t>
                      </a:r>
                      <a:endParaRPr lang="zh-CN" sz="1200" kern="10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a:effectLst/>
                        </a:rPr>
                        <a:t>小</a:t>
                      </a:r>
                      <a:endParaRPr lang="zh-CN" sz="1200" kern="10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a:effectLst/>
                        </a:rPr>
                        <a:t>较大</a:t>
                      </a:r>
                      <a:endParaRPr lang="zh-CN" sz="1200" kern="10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a:effectLst/>
                        </a:rPr>
                        <a:t>大</a:t>
                      </a:r>
                      <a:endParaRPr lang="zh-CN" sz="1200" kern="10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a:effectLst/>
                        </a:rPr>
                        <a:t>大</a:t>
                      </a:r>
                      <a:endParaRPr lang="zh-CN" sz="1200" kern="10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tc>
                  <a:txBody>
                    <a:bodyPr/>
                    <a:lstStyle/>
                    <a:p>
                      <a:pPr indent="127000" algn="ctr">
                        <a:lnSpc>
                          <a:spcPct val="150000"/>
                        </a:lnSpc>
                        <a:spcAft>
                          <a:spcPts val="0"/>
                        </a:spcAft>
                      </a:pPr>
                      <a:r>
                        <a:rPr lang="zh-CN" sz="1200" kern="100" dirty="0">
                          <a:effectLst/>
                        </a:rPr>
                        <a:t>最小</a:t>
                      </a:r>
                      <a:endParaRPr lang="zh-CN" sz="1200" kern="100" dirty="0">
                        <a:effectLst/>
                        <a:latin typeface="Times New Roman" panose="02020603050405020304" pitchFamily="18" charset="0"/>
                        <a:ea typeface="宋体" panose="02010600030101010101" pitchFamily="2" charset="-122"/>
                      </a:endParaRPr>
                    </a:p>
                  </a:txBody>
                  <a:tcPr marL="68580" marR="68580" marT="0" marB="0" anchor="ctr">
                    <a:solidFill>
                      <a:schemeClr val="bg1">
                        <a:lumMod val="95000"/>
                      </a:schemeClr>
                    </a:solidFill>
                  </a:tcPr>
                </a:tc>
                <a:extLst>
                  <a:ext uri="{0D108BD9-81ED-4DB2-BD59-A6C34878D82A}">
                    <a16:rowId xmlns:a16="http://schemas.microsoft.com/office/drawing/2014/main" val="2951574223"/>
                  </a:ext>
                </a:extLst>
              </a:tr>
            </a:tbl>
          </a:graphicData>
        </a:graphic>
      </p:graphicFrame>
      <p:sp>
        <p:nvSpPr>
          <p:cNvPr id="4" name="文本框 3"/>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：液压泵的选用</a:t>
            </a:r>
          </a:p>
        </p:txBody>
      </p:sp>
    </p:spTree>
    <p:extLst>
      <p:ext uri="{BB962C8B-B14F-4D97-AF65-F5344CB8AC3E}">
        <p14:creationId xmlns:p14="http://schemas.microsoft.com/office/powerpoint/2010/main" val="27298576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14EC394-E787-2291-E399-255C97620D1F}"/>
              </a:ext>
            </a:extLst>
          </p:cNvPr>
          <p:cNvSpPr txBox="1"/>
          <p:nvPr/>
        </p:nvSpPr>
        <p:spPr>
          <a:xfrm>
            <a:off x="4048125" y="4972050"/>
            <a:ext cx="1162050" cy="369332"/>
          </a:xfrm>
          <a:prstGeom prst="rect">
            <a:avLst/>
          </a:prstGeom>
          <a:noFill/>
        </p:spPr>
        <p:txBody>
          <a:bodyPr wrap="square" rtlCol="0">
            <a:spAutoFit/>
          </a:bodyPr>
          <a:lstStyle/>
          <a:p>
            <a:r>
              <a:rPr lang="zh-CN" altLang="en-US" dirty="0"/>
              <a:t>任务实施</a:t>
            </a:r>
          </a:p>
        </p:txBody>
      </p:sp>
      <p:sp>
        <p:nvSpPr>
          <p:cNvPr id="5" name="文本框 4">
            <a:extLst>
              <a:ext uri="{FF2B5EF4-FFF2-40B4-BE49-F238E27FC236}">
                <a16:creationId xmlns:a16="http://schemas.microsoft.com/office/drawing/2014/main" id="{E68C2DC0-9FFD-EB21-C7FB-E25FD86ED275}"/>
              </a:ext>
            </a:extLst>
          </p:cNvPr>
          <p:cNvSpPr txBox="1"/>
          <p:nvPr/>
        </p:nvSpPr>
        <p:spPr>
          <a:xfrm>
            <a:off x="8039100" y="4972050"/>
            <a:ext cx="1162050" cy="369332"/>
          </a:xfrm>
          <a:prstGeom prst="rect">
            <a:avLst/>
          </a:prstGeom>
          <a:noFill/>
        </p:spPr>
        <p:txBody>
          <a:bodyPr wrap="square" rtlCol="0">
            <a:spAutoFit/>
          </a:bodyPr>
          <a:lstStyle/>
          <a:p>
            <a:r>
              <a:rPr lang="zh-CN" altLang="en-US" dirty="0"/>
              <a:t>任务总结</a:t>
            </a:r>
          </a:p>
        </p:txBody>
      </p:sp>
      <p:sp>
        <p:nvSpPr>
          <p:cNvPr id="7" name="文本框 6"/>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：液压泵的选用</a:t>
            </a:r>
          </a:p>
        </p:txBody>
      </p:sp>
      <p:pic>
        <p:nvPicPr>
          <p:cNvPr id="6" name="图片 5">
            <a:extLst>
              <a:ext uri="{FF2B5EF4-FFF2-40B4-BE49-F238E27FC236}">
                <a16:creationId xmlns:a16="http://schemas.microsoft.com/office/drawing/2014/main" id="{0BFB9465-C197-BE6B-9454-954A1913646F}"/>
              </a:ext>
            </a:extLst>
          </p:cNvPr>
          <p:cNvPicPr>
            <a:picLocks noChangeAspect="1"/>
          </p:cNvPicPr>
          <p:nvPr/>
        </p:nvPicPr>
        <p:blipFill>
          <a:blip r:embed="rId2"/>
          <a:stretch>
            <a:fillRect/>
          </a:stretch>
        </p:blipFill>
        <p:spPr>
          <a:xfrm>
            <a:off x="3576119" y="2205262"/>
            <a:ext cx="1697998" cy="2176615"/>
          </a:xfrm>
          <a:prstGeom prst="rect">
            <a:avLst/>
          </a:prstGeom>
          <a:ln w="28575">
            <a:solidFill>
              <a:srgbClr val="C00000"/>
            </a:solidFill>
          </a:ln>
        </p:spPr>
      </p:pic>
      <p:sp>
        <p:nvSpPr>
          <p:cNvPr id="8" name="文本框 7">
            <a:extLst>
              <a:ext uri="{FF2B5EF4-FFF2-40B4-BE49-F238E27FC236}">
                <a16:creationId xmlns:a16="http://schemas.microsoft.com/office/drawing/2014/main" id="{66FE7C4A-DE7D-2D54-82B1-8CA31446093D}"/>
              </a:ext>
            </a:extLst>
          </p:cNvPr>
          <p:cNvSpPr txBox="1"/>
          <p:nvPr/>
        </p:nvSpPr>
        <p:spPr>
          <a:xfrm>
            <a:off x="5516578" y="3793402"/>
            <a:ext cx="1158844" cy="369332"/>
          </a:xfrm>
          <a:prstGeom prst="rect">
            <a:avLst/>
          </a:prstGeom>
          <a:noFill/>
          <a:ln w="28575">
            <a:solidFill>
              <a:srgbClr val="FF0000"/>
            </a:solidFill>
          </a:ln>
        </p:spPr>
        <p:txBody>
          <a:bodyPr wrap="square" rtlCol="0">
            <a:spAutoFit/>
          </a:bodyPr>
          <a:lstStyle/>
          <a:p>
            <a:r>
              <a:rPr lang="zh-CN" altLang="en-US" dirty="0"/>
              <a:t>转二维码</a:t>
            </a:r>
          </a:p>
        </p:txBody>
      </p:sp>
      <p:pic>
        <p:nvPicPr>
          <p:cNvPr id="9" name="图片 8">
            <a:extLst>
              <a:ext uri="{FF2B5EF4-FFF2-40B4-BE49-F238E27FC236}">
                <a16:creationId xmlns:a16="http://schemas.microsoft.com/office/drawing/2014/main" id="{2F8BBA75-918B-2215-5237-4ABA19F3905D}"/>
              </a:ext>
            </a:extLst>
          </p:cNvPr>
          <p:cNvPicPr>
            <a:picLocks noChangeAspect="1"/>
          </p:cNvPicPr>
          <p:nvPr/>
        </p:nvPicPr>
        <p:blipFill>
          <a:blip r:embed="rId3"/>
          <a:stretch>
            <a:fillRect/>
          </a:stretch>
        </p:blipFill>
        <p:spPr>
          <a:xfrm>
            <a:off x="7487727" y="2195272"/>
            <a:ext cx="1697998" cy="2345919"/>
          </a:xfrm>
          <a:prstGeom prst="rect">
            <a:avLst/>
          </a:prstGeom>
          <a:ln w="28575">
            <a:solidFill>
              <a:srgbClr val="FF0000"/>
            </a:solidFill>
          </a:ln>
        </p:spPr>
      </p:pic>
      <p:sp>
        <p:nvSpPr>
          <p:cNvPr id="10" name="文本框 9">
            <a:extLst>
              <a:ext uri="{FF2B5EF4-FFF2-40B4-BE49-F238E27FC236}">
                <a16:creationId xmlns:a16="http://schemas.microsoft.com/office/drawing/2014/main" id="{C1F61BA4-EBF4-A3C3-46B6-17532DA4549E}"/>
              </a:ext>
            </a:extLst>
          </p:cNvPr>
          <p:cNvSpPr txBox="1"/>
          <p:nvPr/>
        </p:nvSpPr>
        <p:spPr>
          <a:xfrm>
            <a:off x="9447317" y="3782085"/>
            <a:ext cx="1380851" cy="369332"/>
          </a:xfrm>
          <a:prstGeom prst="rect">
            <a:avLst/>
          </a:prstGeom>
          <a:noFill/>
          <a:ln w="28575">
            <a:solidFill>
              <a:srgbClr val="FF0000"/>
            </a:solidFill>
          </a:ln>
        </p:spPr>
        <p:txBody>
          <a:bodyPr wrap="square" rtlCol="0">
            <a:spAutoFit/>
          </a:bodyPr>
          <a:lstStyle/>
          <a:p>
            <a:r>
              <a:rPr lang="zh-CN" altLang="en-US" dirty="0"/>
              <a:t>转二维码</a:t>
            </a:r>
          </a:p>
        </p:txBody>
      </p:sp>
    </p:spTree>
    <p:extLst>
      <p:ext uri="{BB962C8B-B14F-4D97-AF65-F5344CB8AC3E}">
        <p14:creationId xmlns:p14="http://schemas.microsoft.com/office/powerpoint/2010/main" val="30324123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0A71B3A8-B9F3-2C46-8CC1-347549242776}"/>
              </a:ext>
            </a:extLst>
          </p:cNvPr>
          <p:cNvSpPr txBox="1"/>
          <p:nvPr/>
        </p:nvSpPr>
        <p:spPr>
          <a:xfrm>
            <a:off x="1876424" y="1533525"/>
            <a:ext cx="1895475" cy="369332"/>
          </a:xfrm>
          <a:prstGeom prst="rect">
            <a:avLst/>
          </a:prstGeom>
          <a:noFill/>
        </p:spPr>
        <p:txBody>
          <a:bodyPr wrap="square" rtlCol="0">
            <a:spAutoFit/>
          </a:bodyPr>
          <a:lstStyle/>
          <a:p>
            <a:r>
              <a:rPr lang="zh-CN" altLang="en-US" dirty="0"/>
              <a:t>一、空气压缩机</a:t>
            </a:r>
          </a:p>
        </p:txBody>
      </p:sp>
      <p:sp>
        <p:nvSpPr>
          <p:cNvPr id="4" name="文本框 3">
            <a:extLst>
              <a:ext uri="{FF2B5EF4-FFF2-40B4-BE49-F238E27FC236}">
                <a16:creationId xmlns:a16="http://schemas.microsoft.com/office/drawing/2014/main" id="{EB09364B-D828-7FDB-C639-E8F867890B0C}"/>
              </a:ext>
            </a:extLst>
          </p:cNvPr>
          <p:cNvSpPr txBox="1"/>
          <p:nvPr/>
        </p:nvSpPr>
        <p:spPr>
          <a:xfrm>
            <a:off x="1771650" y="2038171"/>
            <a:ext cx="10248899" cy="923330"/>
          </a:xfrm>
          <a:prstGeom prst="rect">
            <a:avLst/>
          </a:prstGeom>
          <a:noFill/>
        </p:spPr>
        <p:txBody>
          <a:bodyPr wrap="square">
            <a:spAutoFit/>
          </a:bodyPr>
          <a:lstStyle/>
          <a:p>
            <a:pPr>
              <a:lnSpc>
                <a:spcPct val="150000"/>
              </a:lnSpc>
            </a:pPr>
            <a:r>
              <a:rPr lang="zh-CN" altLang="en-US" dirty="0"/>
              <a:t>       空气压缩机是空压站的核心装置，它的作用是将电动机输出的机械能转换成压缩空气的压力能供给气动系统使用。</a:t>
            </a:r>
          </a:p>
        </p:txBody>
      </p:sp>
      <p:sp>
        <p:nvSpPr>
          <p:cNvPr id="7" name="文本框 6">
            <a:extLst>
              <a:ext uri="{FF2B5EF4-FFF2-40B4-BE49-F238E27FC236}">
                <a16:creationId xmlns:a16="http://schemas.microsoft.com/office/drawing/2014/main" id="{E23BE951-9CFB-993D-B40D-026A0967B099}"/>
              </a:ext>
            </a:extLst>
          </p:cNvPr>
          <p:cNvSpPr txBox="1"/>
          <p:nvPr/>
        </p:nvSpPr>
        <p:spPr>
          <a:xfrm>
            <a:off x="2033081" y="3096815"/>
            <a:ext cx="1738818" cy="369332"/>
          </a:xfrm>
          <a:prstGeom prst="rect">
            <a:avLst/>
          </a:prstGeom>
          <a:noFill/>
        </p:spPr>
        <p:txBody>
          <a:bodyPr wrap="square" rtlCol="0">
            <a:spAutoFit/>
          </a:bodyPr>
          <a:lstStyle/>
          <a:p>
            <a:r>
              <a:rPr lang="en-US" altLang="zh-CN" dirty="0"/>
              <a:t>1.</a:t>
            </a:r>
            <a:r>
              <a:rPr lang="zh-CN" altLang="en-US" dirty="0"/>
              <a:t>分类</a:t>
            </a:r>
          </a:p>
        </p:txBody>
      </p:sp>
      <p:graphicFrame>
        <p:nvGraphicFramePr>
          <p:cNvPr id="3" name="表格 2"/>
          <p:cNvGraphicFramePr>
            <a:graphicFrameLocks noGrp="1"/>
          </p:cNvGraphicFramePr>
          <p:nvPr/>
        </p:nvGraphicFramePr>
        <p:xfrm>
          <a:off x="1876424" y="3601461"/>
          <a:ext cx="8388165" cy="1554480"/>
        </p:xfrm>
        <a:graphic>
          <a:graphicData uri="http://schemas.openxmlformats.org/drawingml/2006/table">
            <a:tbl>
              <a:tblPr firstRow="1" bandRow="1">
                <a:tableStyleId>{5C22544A-7EE6-4342-B048-85BDC9FD1C3A}</a:tableStyleId>
              </a:tblPr>
              <a:tblGrid>
                <a:gridCol w="2796055">
                  <a:extLst>
                    <a:ext uri="{9D8B030D-6E8A-4147-A177-3AD203B41FA5}">
                      <a16:colId xmlns:a16="http://schemas.microsoft.com/office/drawing/2014/main" val="2380569777"/>
                    </a:ext>
                  </a:extLst>
                </a:gridCol>
                <a:gridCol w="2796055">
                  <a:extLst>
                    <a:ext uri="{9D8B030D-6E8A-4147-A177-3AD203B41FA5}">
                      <a16:colId xmlns:a16="http://schemas.microsoft.com/office/drawing/2014/main" val="875557195"/>
                    </a:ext>
                  </a:extLst>
                </a:gridCol>
                <a:gridCol w="2796055">
                  <a:extLst>
                    <a:ext uri="{9D8B030D-6E8A-4147-A177-3AD203B41FA5}">
                      <a16:colId xmlns:a16="http://schemas.microsoft.com/office/drawing/2014/main" val="2531754587"/>
                    </a:ext>
                  </a:extLst>
                </a:gridCol>
              </a:tblGrid>
              <a:tr h="324573">
                <a:tc>
                  <a:txBody>
                    <a:bodyPr/>
                    <a:lstStyle/>
                    <a:p>
                      <a:r>
                        <a:rPr lang="zh-CN" altLang="en-US" dirty="0"/>
                        <a:t>按压力大小</a:t>
                      </a:r>
                    </a:p>
                  </a:txBody>
                  <a:tcPr/>
                </a:tc>
                <a:tc>
                  <a:txBody>
                    <a:bodyPr/>
                    <a:lstStyle/>
                    <a:p>
                      <a:r>
                        <a:rPr lang="zh-CN" altLang="en-US" dirty="0"/>
                        <a:t>按工作原理</a:t>
                      </a:r>
                    </a:p>
                  </a:txBody>
                  <a:tcPr/>
                </a:tc>
                <a:tc>
                  <a:txBody>
                    <a:bodyPr/>
                    <a:lstStyle/>
                    <a:p>
                      <a:r>
                        <a:rPr lang="zh-CN" altLang="en-US" dirty="0"/>
                        <a:t>按结构不同</a:t>
                      </a:r>
                    </a:p>
                  </a:txBody>
                  <a:tcPr/>
                </a:tc>
                <a:extLst>
                  <a:ext uri="{0D108BD9-81ED-4DB2-BD59-A6C34878D82A}">
                    <a16:rowId xmlns:a16="http://schemas.microsoft.com/office/drawing/2014/main" val="3576406629"/>
                  </a:ext>
                </a:extLst>
              </a:tr>
              <a:tr h="1040413">
                <a:tc>
                  <a:txBody>
                    <a:bodyPr/>
                    <a:lstStyle/>
                    <a:p>
                      <a:r>
                        <a:rPr lang="zh-CN" altLang="en-US" dirty="0">
                          <a:latin typeface="仿宋" panose="02010609060101010101" pitchFamily="49" charset="-122"/>
                          <a:ea typeface="仿宋" panose="02010609060101010101" pitchFamily="49" charset="-122"/>
                        </a:rPr>
                        <a:t>低压型（</a:t>
                      </a:r>
                      <a:r>
                        <a:rPr lang="en-US" altLang="zh-CN" dirty="0">
                          <a:latin typeface="仿宋" panose="02010609060101010101" pitchFamily="49" charset="-122"/>
                          <a:ea typeface="仿宋" panose="02010609060101010101" pitchFamily="49" charset="-122"/>
                        </a:rPr>
                        <a:t>0.2-1.0MPa</a:t>
                      </a:r>
                      <a:r>
                        <a:rPr lang="zh-CN" altLang="en-US" dirty="0">
                          <a:latin typeface="仿宋" panose="02010609060101010101" pitchFamily="49" charset="-122"/>
                          <a:ea typeface="仿宋" panose="02010609060101010101" pitchFamily="49" charset="-122"/>
                        </a:rPr>
                        <a:t>）</a:t>
                      </a:r>
                      <a:endParaRPr lang="en-US" altLang="zh-CN" dirty="0">
                        <a:latin typeface="仿宋" panose="02010609060101010101" pitchFamily="49" charset="-122"/>
                        <a:ea typeface="仿宋" panose="02010609060101010101" pitchFamily="49"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latin typeface="仿宋" panose="02010609060101010101" pitchFamily="49" charset="-122"/>
                          <a:ea typeface="仿宋" panose="02010609060101010101" pitchFamily="49" charset="-122"/>
                        </a:rPr>
                        <a:t>中压型（</a:t>
                      </a:r>
                      <a:r>
                        <a:rPr lang="en-US" altLang="zh-CN" dirty="0">
                          <a:latin typeface="仿宋" panose="02010609060101010101" pitchFamily="49" charset="-122"/>
                          <a:ea typeface="仿宋" panose="02010609060101010101" pitchFamily="49" charset="-122"/>
                        </a:rPr>
                        <a:t>1.0-10MPa</a:t>
                      </a:r>
                      <a:r>
                        <a:rPr lang="zh-CN" altLang="en-US" dirty="0">
                          <a:latin typeface="仿宋" panose="02010609060101010101" pitchFamily="49" charset="-122"/>
                          <a:ea typeface="仿宋" panose="02010609060101010101" pitchFamily="49" charset="-122"/>
                        </a:rPr>
                        <a:t>）</a:t>
                      </a:r>
                      <a:endParaRPr lang="en-US" altLang="zh-CN" dirty="0">
                        <a:latin typeface="仿宋" panose="02010609060101010101" pitchFamily="49" charset="-122"/>
                        <a:ea typeface="仿宋" panose="02010609060101010101" pitchFamily="49"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latin typeface="仿宋" panose="02010609060101010101" pitchFamily="49" charset="-122"/>
                          <a:ea typeface="仿宋" panose="02010609060101010101" pitchFamily="49" charset="-122"/>
                        </a:rPr>
                        <a:t>高压型（</a:t>
                      </a:r>
                      <a:r>
                        <a:rPr lang="en-US" altLang="zh-CN" dirty="0">
                          <a:latin typeface="仿宋" panose="02010609060101010101" pitchFamily="49" charset="-122"/>
                          <a:ea typeface="仿宋" panose="02010609060101010101" pitchFamily="49" charset="-122"/>
                        </a:rPr>
                        <a:t>&gt;10MPa</a:t>
                      </a:r>
                      <a:r>
                        <a:rPr lang="zh-CN" altLang="en-US" dirty="0">
                          <a:latin typeface="仿宋" panose="02010609060101010101" pitchFamily="49" charset="-122"/>
                          <a:ea typeface="仿宋" panose="02010609060101010101" pitchFamily="49" charset="-122"/>
                        </a:rPr>
                        <a:t>）</a:t>
                      </a:r>
                      <a:endParaRPr lang="en-US" altLang="zh-CN" dirty="0">
                        <a:latin typeface="仿宋" panose="02010609060101010101" pitchFamily="49" charset="-122"/>
                        <a:ea typeface="仿宋" panose="02010609060101010101" pitchFamily="49" charset="-122"/>
                      </a:endParaRPr>
                    </a:p>
                    <a:p>
                      <a:endParaRPr lang="zh-CN" altLang="en-US" dirty="0">
                        <a:latin typeface="仿宋" panose="02010609060101010101" pitchFamily="49" charset="-122"/>
                        <a:ea typeface="仿宋" panose="02010609060101010101" pitchFamily="49" charset="-122"/>
                      </a:endParaRPr>
                    </a:p>
                  </a:txBody>
                  <a:tcPr/>
                </a:tc>
                <a:tc>
                  <a:txBody>
                    <a:bodyPr/>
                    <a:lstStyle/>
                    <a:p>
                      <a:r>
                        <a:rPr lang="zh-CN" altLang="en-US" dirty="0">
                          <a:latin typeface="仿宋" panose="02010609060101010101" pitchFamily="49" charset="-122"/>
                          <a:ea typeface="仿宋" panose="02010609060101010101" pitchFamily="49" charset="-122"/>
                        </a:rPr>
                        <a:t>容积型</a:t>
                      </a:r>
                      <a:endParaRPr lang="en-US" altLang="zh-CN" dirty="0">
                        <a:latin typeface="仿宋" panose="02010609060101010101" pitchFamily="49" charset="-122"/>
                        <a:ea typeface="仿宋" panose="02010609060101010101" pitchFamily="49" charset="-122"/>
                      </a:endParaRPr>
                    </a:p>
                    <a:p>
                      <a:r>
                        <a:rPr lang="zh-CN" altLang="en-US" dirty="0">
                          <a:latin typeface="仿宋" panose="02010609060101010101" pitchFamily="49" charset="-122"/>
                          <a:ea typeface="仿宋" panose="02010609060101010101" pitchFamily="49" charset="-122"/>
                        </a:rPr>
                        <a:t>速度型</a:t>
                      </a:r>
                    </a:p>
                  </a:txBody>
                  <a:tcPr/>
                </a:tc>
                <a:tc>
                  <a:txBody>
                    <a:bodyPr/>
                    <a:lstStyle/>
                    <a:p>
                      <a:r>
                        <a:rPr lang="zh-CN" altLang="en-US" dirty="0">
                          <a:latin typeface="仿宋" panose="02010609060101010101" pitchFamily="49" charset="-122"/>
                          <a:ea typeface="仿宋" panose="02010609060101010101" pitchFamily="49" charset="-122"/>
                        </a:rPr>
                        <a:t>往复式（活塞式和膜片式）</a:t>
                      </a:r>
                      <a:endParaRPr lang="en-US" altLang="zh-CN" dirty="0">
                        <a:latin typeface="仿宋" panose="02010609060101010101" pitchFamily="49" charset="-122"/>
                        <a:ea typeface="仿宋" panose="02010609060101010101" pitchFamily="49" charset="-122"/>
                      </a:endParaRPr>
                    </a:p>
                    <a:p>
                      <a:r>
                        <a:rPr lang="zh-CN" altLang="en-US" dirty="0">
                          <a:latin typeface="仿宋" panose="02010609060101010101" pitchFamily="49" charset="-122"/>
                          <a:ea typeface="仿宋" panose="02010609060101010101" pitchFamily="49" charset="-122"/>
                        </a:rPr>
                        <a:t>旋转式（滑片式和螺杆式）</a:t>
                      </a:r>
                    </a:p>
                  </a:txBody>
                  <a:tcPr/>
                </a:tc>
                <a:extLst>
                  <a:ext uri="{0D108BD9-81ED-4DB2-BD59-A6C34878D82A}">
                    <a16:rowId xmlns:a16="http://schemas.microsoft.com/office/drawing/2014/main" val="605767332"/>
                  </a:ext>
                </a:extLst>
              </a:tr>
            </a:tbl>
          </a:graphicData>
        </a:graphic>
      </p:graphicFrame>
      <p:sp>
        <p:nvSpPr>
          <p:cNvPr id="10" name="文本框 9"/>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：液压泵的选用</a:t>
            </a:r>
          </a:p>
        </p:txBody>
      </p:sp>
    </p:spTree>
    <p:extLst>
      <p:ext uri="{BB962C8B-B14F-4D97-AF65-F5344CB8AC3E}">
        <p14:creationId xmlns:p14="http://schemas.microsoft.com/office/powerpoint/2010/main" val="28639365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A031060-76F8-0271-52AE-0948FFA924C4}"/>
              </a:ext>
            </a:extLst>
          </p:cNvPr>
          <p:cNvSpPr txBox="1"/>
          <p:nvPr/>
        </p:nvSpPr>
        <p:spPr>
          <a:xfrm>
            <a:off x="1750979" y="1651911"/>
            <a:ext cx="1738818" cy="369332"/>
          </a:xfrm>
          <a:prstGeom prst="rect">
            <a:avLst/>
          </a:prstGeom>
          <a:noFill/>
        </p:spPr>
        <p:txBody>
          <a:bodyPr wrap="square" rtlCol="0">
            <a:spAutoFit/>
          </a:bodyPr>
          <a:lstStyle/>
          <a:p>
            <a:r>
              <a:rPr lang="en-US" altLang="zh-CN" dirty="0"/>
              <a:t>2.</a:t>
            </a:r>
            <a:r>
              <a:rPr lang="zh-CN" altLang="en-US" dirty="0"/>
              <a:t>工作原理</a:t>
            </a:r>
          </a:p>
        </p:txBody>
      </p:sp>
      <p:pic>
        <p:nvPicPr>
          <p:cNvPr id="5" name="图片 4"/>
          <p:cNvPicPr>
            <a:picLocks noChangeAspect="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16200000">
            <a:off x="2386435" y="1357118"/>
            <a:ext cx="3046991" cy="4479719"/>
          </a:xfrm>
          <a:prstGeom prst="rect">
            <a:avLst/>
          </a:prstGeom>
          <a:ln w="28575">
            <a:solidFill>
              <a:srgbClr val="0070C0"/>
            </a:solidFill>
          </a:ln>
        </p:spPr>
      </p:pic>
      <p:sp>
        <p:nvSpPr>
          <p:cNvPr id="8" name="文本框 7"/>
          <p:cNvSpPr txBox="1"/>
          <p:nvPr/>
        </p:nvSpPr>
        <p:spPr>
          <a:xfrm>
            <a:off x="1840401" y="5387788"/>
            <a:ext cx="6514705" cy="307777"/>
          </a:xfrm>
          <a:prstGeom prst="rect">
            <a:avLst/>
          </a:prstGeom>
          <a:noFill/>
        </p:spPr>
        <p:txBody>
          <a:bodyPr wrap="square" rtlCol="0">
            <a:spAutoFit/>
          </a:bodyPr>
          <a:lstStyle/>
          <a:p>
            <a:r>
              <a:rPr lang="en-US" altLang="zh-CN" sz="1400" dirty="0"/>
              <a:t>1-</a:t>
            </a:r>
            <a:r>
              <a:rPr lang="zh-CN" altLang="en-US" sz="1400" dirty="0"/>
              <a:t>转轴 </a:t>
            </a:r>
            <a:r>
              <a:rPr lang="en-US" altLang="zh-CN" sz="1400" dirty="0"/>
              <a:t>2-</a:t>
            </a:r>
            <a:r>
              <a:rPr lang="zh-CN" altLang="en-US" sz="1400" dirty="0"/>
              <a:t>活塞 </a:t>
            </a:r>
            <a:r>
              <a:rPr lang="en-US" altLang="zh-CN" sz="1400" dirty="0"/>
              <a:t>3-</a:t>
            </a:r>
            <a:r>
              <a:rPr lang="zh-CN" altLang="en-US" sz="1400" dirty="0"/>
              <a:t>缸体 </a:t>
            </a:r>
            <a:r>
              <a:rPr lang="en-US" altLang="zh-CN" sz="1400" dirty="0"/>
              <a:t>4-</a:t>
            </a:r>
            <a:r>
              <a:rPr lang="zh-CN" altLang="en-US" sz="1400" dirty="0"/>
              <a:t>吸气阀 </a:t>
            </a:r>
            <a:r>
              <a:rPr lang="en-US" altLang="zh-CN" sz="1400" dirty="0"/>
              <a:t>5-</a:t>
            </a:r>
            <a:r>
              <a:rPr lang="zh-CN" altLang="en-US" sz="1400" dirty="0"/>
              <a:t>排气阀 </a:t>
            </a:r>
            <a:r>
              <a:rPr lang="en-US" altLang="zh-CN" sz="1400" dirty="0"/>
              <a:t>6-</a:t>
            </a:r>
            <a:r>
              <a:rPr lang="zh-CN" altLang="en-US" sz="1400" dirty="0"/>
              <a:t>中间冷却器</a:t>
            </a:r>
          </a:p>
        </p:txBody>
      </p:sp>
      <p:sp>
        <p:nvSpPr>
          <p:cNvPr id="9" name="矩形 8"/>
          <p:cNvSpPr/>
          <p:nvPr/>
        </p:nvSpPr>
        <p:spPr>
          <a:xfrm>
            <a:off x="6370078" y="2073486"/>
            <a:ext cx="4889591" cy="3046988"/>
          </a:xfrm>
          <a:prstGeom prst="rect">
            <a:avLst/>
          </a:prstGeom>
          <a:ln w="28575">
            <a:solidFill>
              <a:schemeClr val="accent1"/>
            </a:solidFill>
          </a:ln>
        </p:spPr>
        <p:txBody>
          <a:bodyPr wrap="square">
            <a:spAutoFit/>
          </a:bodyPr>
          <a:lstStyle/>
          <a:p>
            <a:r>
              <a:rPr lang="zh-CN" altLang="en-US" sz="1400" dirty="0">
                <a:latin typeface="仿宋" panose="02010609060101010101" pitchFamily="49" charset="-122"/>
                <a:ea typeface="仿宋" panose="02010609060101010101" pitchFamily="49" charset="-122"/>
              </a:rPr>
              <a:t>   </a:t>
            </a:r>
            <a:r>
              <a:rPr lang="zh-CN" altLang="en-US" sz="1600" dirty="0">
                <a:latin typeface="仿宋" panose="02010609060101010101" pitchFamily="49" charset="-122"/>
                <a:ea typeface="仿宋" panose="02010609060101010101" pitchFamily="49" charset="-122"/>
              </a:rPr>
              <a:t>活塞式空压机是通过转轴带动活塞在缸体内做往复运动，从而实现吸气和压气，达到提高气压的目的的。</a:t>
            </a:r>
            <a:endParaRPr lang="en-US" altLang="zh-CN" sz="1600" dirty="0">
              <a:latin typeface="仿宋" panose="02010609060101010101" pitchFamily="49" charset="-122"/>
              <a:ea typeface="仿宋" panose="02010609060101010101" pitchFamily="49" charset="-122"/>
            </a:endParaRPr>
          </a:p>
          <a:p>
            <a:r>
              <a:rPr lang="en-US" altLang="zh-CN" sz="1600" dirty="0">
                <a:latin typeface="仿宋" panose="02010609060101010101" pitchFamily="49" charset="-122"/>
                <a:ea typeface="仿宋" panose="02010609060101010101" pitchFamily="49" charset="-122"/>
              </a:rPr>
              <a:t>   </a:t>
            </a:r>
            <a:r>
              <a:rPr lang="zh-CN" altLang="en-US" sz="1600" dirty="0">
                <a:latin typeface="仿宋" panose="02010609060101010101" pitchFamily="49" charset="-122"/>
                <a:ea typeface="仿宋" panose="02010609060101010101" pitchFamily="49" charset="-122"/>
              </a:rPr>
              <a:t>以左图中一级活塞为例，当活塞向下运动时，缸体内容积相应增大，气压下降形成真空，大气压将吸气阀顶开，外界空气被吸入缸体</a:t>
            </a:r>
            <a:r>
              <a:rPr lang="en-US" altLang="zh-CN" sz="1600" dirty="0">
                <a:latin typeface="仿宋" panose="02010609060101010101" pitchFamily="49" charset="-122"/>
                <a:ea typeface="仿宋" panose="02010609060101010101" pitchFamily="49" charset="-122"/>
              </a:rPr>
              <a:t>;</a:t>
            </a:r>
            <a:r>
              <a:rPr lang="zh-CN" altLang="en-US" sz="1600" dirty="0">
                <a:latin typeface="仿宋" panose="02010609060101010101" pitchFamily="49" charset="-122"/>
                <a:ea typeface="仿宋" panose="02010609060101010101" pitchFamily="49" charset="-122"/>
              </a:rPr>
              <a:t>当活塞向上运动时，缸体内容积下降，压力升高，使吸气阀关闭，让排气阀打开，将具有一定压力的压缩空气向</a:t>
            </a:r>
            <a:r>
              <a:rPr lang="en-US" altLang="zh-CN" sz="1600" dirty="0">
                <a:latin typeface="仿宋" panose="02010609060101010101" pitchFamily="49" charset="-122"/>
                <a:ea typeface="仿宋" panose="02010609060101010101" pitchFamily="49" charset="-122"/>
              </a:rPr>
              <a:t>2</a:t>
            </a:r>
            <a:r>
              <a:rPr lang="zh-CN" altLang="en-US" sz="1600" dirty="0">
                <a:latin typeface="仿宋" panose="02010609060101010101" pitchFamily="49" charset="-122"/>
                <a:ea typeface="仿宋" panose="02010609060101010101" pitchFamily="49" charset="-122"/>
              </a:rPr>
              <a:t>级活塞输出。这样就完成了一次工作循环。</a:t>
            </a:r>
            <a:endParaRPr lang="en-US" altLang="zh-CN" sz="1600" dirty="0">
              <a:latin typeface="仿宋" panose="02010609060101010101" pitchFamily="49" charset="-122"/>
              <a:ea typeface="仿宋" panose="02010609060101010101" pitchFamily="49" charset="-122"/>
            </a:endParaRPr>
          </a:p>
          <a:p>
            <a:r>
              <a:rPr lang="en-US" altLang="zh-CN" sz="1600" dirty="0">
                <a:latin typeface="仿宋" panose="02010609060101010101" pitchFamily="49" charset="-122"/>
                <a:ea typeface="仿宋" panose="02010609060101010101" pitchFamily="49" charset="-122"/>
              </a:rPr>
              <a:t>   </a:t>
            </a:r>
            <a:r>
              <a:rPr lang="zh-CN" altLang="en-US" sz="1600" dirty="0">
                <a:latin typeface="仿宋" panose="02010609060101010101" pitchFamily="49" charset="-122"/>
                <a:ea typeface="仿宋" panose="02010609060101010101" pitchFamily="49" charset="-122"/>
              </a:rPr>
              <a:t>输出的压缩空气经中间冷却器冷却后，由</a:t>
            </a:r>
            <a:r>
              <a:rPr lang="en-US" altLang="zh-CN" sz="1600" dirty="0">
                <a:latin typeface="仿宋" panose="02010609060101010101" pitchFamily="49" charset="-122"/>
                <a:ea typeface="仿宋" panose="02010609060101010101" pitchFamily="49" charset="-122"/>
              </a:rPr>
              <a:t>2</a:t>
            </a:r>
            <a:r>
              <a:rPr lang="zh-CN" altLang="en-US" sz="1600" dirty="0">
                <a:latin typeface="仿宋" panose="02010609060101010101" pitchFamily="49" charset="-122"/>
                <a:ea typeface="仿宋" panose="02010609060101010101" pitchFamily="49" charset="-122"/>
              </a:rPr>
              <a:t>级活塞进行二次压缩，使压力进一步提高，以满足气动系统使用的需要。</a:t>
            </a:r>
          </a:p>
        </p:txBody>
      </p:sp>
      <p:sp>
        <p:nvSpPr>
          <p:cNvPr id="11" name="文本框 10"/>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：液压泵的选用</a:t>
            </a:r>
          </a:p>
        </p:txBody>
      </p:sp>
    </p:spTree>
    <p:extLst>
      <p:ext uri="{BB962C8B-B14F-4D97-AF65-F5344CB8AC3E}">
        <p14:creationId xmlns:p14="http://schemas.microsoft.com/office/powerpoint/2010/main" val="16868539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80FF838B-35F4-CFDF-4ABE-C89627ABA189}"/>
              </a:ext>
            </a:extLst>
          </p:cNvPr>
          <p:cNvSpPr txBox="1"/>
          <p:nvPr/>
        </p:nvSpPr>
        <p:spPr>
          <a:xfrm>
            <a:off x="8039100" y="4972050"/>
            <a:ext cx="1162050" cy="369332"/>
          </a:xfrm>
          <a:prstGeom prst="rect">
            <a:avLst/>
          </a:prstGeom>
          <a:noFill/>
        </p:spPr>
        <p:txBody>
          <a:bodyPr wrap="square" rtlCol="0">
            <a:spAutoFit/>
          </a:bodyPr>
          <a:lstStyle/>
          <a:p>
            <a:r>
              <a:rPr lang="zh-CN" altLang="en-US" dirty="0"/>
              <a:t>任务总结</a:t>
            </a:r>
          </a:p>
        </p:txBody>
      </p:sp>
      <p:sp>
        <p:nvSpPr>
          <p:cNvPr id="6" name="文本框 5">
            <a:extLst>
              <a:ext uri="{FF2B5EF4-FFF2-40B4-BE49-F238E27FC236}">
                <a16:creationId xmlns:a16="http://schemas.microsoft.com/office/drawing/2014/main" id="{2B4AEAEB-2129-D74B-8CBC-408FDC4EC926}"/>
              </a:ext>
            </a:extLst>
          </p:cNvPr>
          <p:cNvSpPr txBox="1"/>
          <p:nvPr/>
        </p:nvSpPr>
        <p:spPr>
          <a:xfrm>
            <a:off x="4048125" y="4972050"/>
            <a:ext cx="1162050" cy="369332"/>
          </a:xfrm>
          <a:prstGeom prst="rect">
            <a:avLst/>
          </a:prstGeom>
          <a:noFill/>
        </p:spPr>
        <p:txBody>
          <a:bodyPr wrap="square" rtlCol="0">
            <a:spAutoFit/>
          </a:bodyPr>
          <a:lstStyle/>
          <a:p>
            <a:r>
              <a:rPr lang="zh-CN" altLang="en-US" dirty="0"/>
              <a:t>任务实施</a:t>
            </a:r>
          </a:p>
        </p:txBody>
      </p:sp>
      <p:sp>
        <p:nvSpPr>
          <p:cNvPr id="7" name="文本框 6"/>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2</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：液压泵的选用</a:t>
            </a:r>
          </a:p>
        </p:txBody>
      </p:sp>
      <p:pic>
        <p:nvPicPr>
          <p:cNvPr id="2" name="图片 1">
            <a:extLst>
              <a:ext uri="{FF2B5EF4-FFF2-40B4-BE49-F238E27FC236}">
                <a16:creationId xmlns:a16="http://schemas.microsoft.com/office/drawing/2014/main" id="{4FFA6B51-40B3-6DA0-3634-2E77B051BBA3}"/>
              </a:ext>
            </a:extLst>
          </p:cNvPr>
          <p:cNvPicPr>
            <a:picLocks noChangeAspect="1"/>
          </p:cNvPicPr>
          <p:nvPr/>
        </p:nvPicPr>
        <p:blipFill>
          <a:blip r:embed="rId2"/>
          <a:stretch>
            <a:fillRect/>
          </a:stretch>
        </p:blipFill>
        <p:spPr>
          <a:xfrm>
            <a:off x="7487727" y="2195272"/>
            <a:ext cx="1697998" cy="2345919"/>
          </a:xfrm>
          <a:prstGeom prst="rect">
            <a:avLst/>
          </a:prstGeom>
          <a:ln w="28575">
            <a:solidFill>
              <a:srgbClr val="FF0000"/>
            </a:solidFill>
          </a:ln>
        </p:spPr>
      </p:pic>
      <p:sp>
        <p:nvSpPr>
          <p:cNvPr id="8" name="文本框 7">
            <a:extLst>
              <a:ext uri="{FF2B5EF4-FFF2-40B4-BE49-F238E27FC236}">
                <a16:creationId xmlns:a16="http://schemas.microsoft.com/office/drawing/2014/main" id="{18409677-BC23-AC96-4005-B1361646002F}"/>
              </a:ext>
            </a:extLst>
          </p:cNvPr>
          <p:cNvSpPr txBox="1"/>
          <p:nvPr/>
        </p:nvSpPr>
        <p:spPr>
          <a:xfrm>
            <a:off x="9447317" y="3782085"/>
            <a:ext cx="1380851" cy="369332"/>
          </a:xfrm>
          <a:prstGeom prst="rect">
            <a:avLst/>
          </a:prstGeom>
          <a:noFill/>
          <a:ln w="28575">
            <a:solidFill>
              <a:srgbClr val="FF0000"/>
            </a:solidFill>
          </a:ln>
        </p:spPr>
        <p:txBody>
          <a:bodyPr wrap="square" rtlCol="0">
            <a:spAutoFit/>
          </a:bodyPr>
          <a:lstStyle/>
          <a:p>
            <a:r>
              <a:rPr lang="zh-CN" altLang="en-US" dirty="0"/>
              <a:t>转二维码</a:t>
            </a:r>
          </a:p>
        </p:txBody>
      </p:sp>
      <p:pic>
        <p:nvPicPr>
          <p:cNvPr id="10" name="图片 9">
            <a:extLst>
              <a:ext uri="{FF2B5EF4-FFF2-40B4-BE49-F238E27FC236}">
                <a16:creationId xmlns:a16="http://schemas.microsoft.com/office/drawing/2014/main" id="{9555A906-5A5D-3EC3-22AF-95AA5F41B576}"/>
              </a:ext>
            </a:extLst>
          </p:cNvPr>
          <p:cNvPicPr>
            <a:picLocks noChangeAspect="1"/>
          </p:cNvPicPr>
          <p:nvPr/>
        </p:nvPicPr>
        <p:blipFill>
          <a:blip r:embed="rId3"/>
          <a:stretch>
            <a:fillRect/>
          </a:stretch>
        </p:blipFill>
        <p:spPr>
          <a:xfrm>
            <a:off x="3799862" y="2250876"/>
            <a:ext cx="1827574" cy="2385466"/>
          </a:xfrm>
          <a:prstGeom prst="rect">
            <a:avLst/>
          </a:prstGeom>
          <a:ln w="28575">
            <a:solidFill>
              <a:srgbClr val="FF0000"/>
            </a:solidFill>
          </a:ln>
        </p:spPr>
      </p:pic>
      <p:sp>
        <p:nvSpPr>
          <p:cNvPr id="11" name="文本框 10">
            <a:extLst>
              <a:ext uri="{FF2B5EF4-FFF2-40B4-BE49-F238E27FC236}">
                <a16:creationId xmlns:a16="http://schemas.microsoft.com/office/drawing/2014/main" id="{059ABEE4-CE65-576B-AB42-6B422F48B601}"/>
              </a:ext>
            </a:extLst>
          </p:cNvPr>
          <p:cNvSpPr txBox="1"/>
          <p:nvPr/>
        </p:nvSpPr>
        <p:spPr>
          <a:xfrm>
            <a:off x="5679618" y="3966751"/>
            <a:ext cx="1380851" cy="369332"/>
          </a:xfrm>
          <a:prstGeom prst="rect">
            <a:avLst/>
          </a:prstGeom>
          <a:noFill/>
          <a:ln w="28575">
            <a:solidFill>
              <a:srgbClr val="FF0000"/>
            </a:solidFill>
          </a:ln>
        </p:spPr>
        <p:txBody>
          <a:bodyPr wrap="square" rtlCol="0">
            <a:spAutoFit/>
          </a:bodyPr>
          <a:lstStyle/>
          <a:p>
            <a:r>
              <a:rPr lang="zh-CN" altLang="en-US" dirty="0"/>
              <a:t>转二维码</a:t>
            </a:r>
          </a:p>
        </p:txBody>
      </p:sp>
    </p:spTree>
    <p:extLst>
      <p:ext uri="{BB962C8B-B14F-4D97-AF65-F5344CB8AC3E}">
        <p14:creationId xmlns:p14="http://schemas.microsoft.com/office/powerpoint/2010/main" val="2431298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3</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：液压泵的故障排除</a:t>
            </a:r>
          </a:p>
        </p:txBody>
      </p:sp>
      <p:pic>
        <p:nvPicPr>
          <p:cNvPr id="2053" name="图片 1" descr="https://p1.ssl.qhimgs1.com/sdr/400__/t0158fdaf1e0868a1c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1002" y="1551708"/>
            <a:ext cx="3009880" cy="2508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2133599" y="4140629"/>
            <a:ext cx="8866909" cy="1735540"/>
          </a:xfrm>
          <a:prstGeom prst="rect">
            <a:avLst/>
          </a:prstGeom>
        </p:spPr>
        <p:txBody>
          <a:bodyPr wrap="square">
            <a:spAutoFit/>
          </a:bodyPr>
          <a:lstStyle/>
          <a:p>
            <a:pPr indent="267970" algn="just">
              <a:lnSpc>
                <a:spcPct val="150000"/>
              </a:lnSpc>
              <a:spcBef>
                <a:spcPts val="750"/>
              </a:spcBef>
              <a:spcAft>
                <a:spcPts val="0"/>
              </a:spcAft>
            </a:pPr>
            <a:r>
              <a:rPr lang="en-US" altLang="zh-CN" sz="2000" kern="2200" dirty="0">
                <a:latin typeface="宋体" panose="02010600030101010101" pitchFamily="2" charset="-122"/>
                <a:ea typeface="宋体" panose="02010600030101010101" pitchFamily="2" charset="-122"/>
              </a:rPr>
              <a:t>  </a:t>
            </a:r>
            <a:r>
              <a:rPr lang="zh-CN" altLang="zh-CN" kern="2200" dirty="0">
                <a:latin typeface="仿宋" panose="02010609060101010101" pitchFamily="49" charset="-122"/>
                <a:ea typeface="仿宋" panose="02010609060101010101" pitchFamily="49" charset="-122"/>
              </a:rPr>
              <a:t>液压驱动技术以其独特的优点，已成为各领域的主要驱动技术之一。液压泵是液压传动系统的心脏，是液压驱动系统的动力元件。液压泵一旦出现故障，将严重影响设备的正常使用。因此，对液压泵故障的分析和对液压系统做经常的维护，是目前非常重要的工作。那么你了解各种类型的液压泵主要有哪些常见的故障现象吗？</a:t>
            </a:r>
            <a:endParaRPr lang="zh-CN" altLang="zh-CN" kern="2200" dirty="0">
              <a:effectLst/>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7677075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C0752C0-B78F-20B2-9095-9779C602617C}"/>
              </a:ext>
            </a:extLst>
          </p:cNvPr>
          <p:cNvSpPr txBox="1"/>
          <p:nvPr/>
        </p:nvSpPr>
        <p:spPr>
          <a:xfrm>
            <a:off x="5265725" y="2507111"/>
            <a:ext cx="2763570" cy="3253695"/>
          </a:xfrm>
          <a:prstGeom prst="rect">
            <a:avLst/>
          </a:prstGeom>
          <a:noFill/>
          <a:ln>
            <a:solidFill>
              <a:schemeClr val="accent2">
                <a:lumMod val="75000"/>
              </a:schemeClr>
            </a:solidFill>
          </a:ln>
        </p:spPr>
        <p:txBody>
          <a:bodyPr wrap="square" lIns="0">
            <a:noAutofit/>
          </a:bodyPr>
          <a:lstStyle>
            <a:defPPr rtl="0">
              <a:defRPr lang="zh-CN"/>
            </a:defPPr>
            <a:lvl1pPr>
              <a:defRPr b="1"/>
            </a:lvl1pPr>
          </a:lstStyle>
          <a:p>
            <a:pPr marL="180000">
              <a:lnSpc>
                <a:spcPct val="150000"/>
              </a:lnSpc>
              <a:spcBef>
                <a:spcPts val="750"/>
              </a:spcBef>
              <a:spcAft>
                <a:spcPts val="750"/>
              </a:spcAft>
            </a:pPr>
            <a:r>
              <a:rPr lang="en-US" altLang="zh-CN" b="0" dirty="0"/>
              <a:t>1.</a:t>
            </a:r>
            <a:r>
              <a:rPr lang="zh-CN" altLang="zh-CN" b="0" dirty="0"/>
              <a:t>掌握齿轮泵的常见故障现象；</a:t>
            </a:r>
          </a:p>
          <a:p>
            <a:pPr marL="180000">
              <a:lnSpc>
                <a:spcPct val="150000"/>
              </a:lnSpc>
              <a:spcBef>
                <a:spcPts val="750"/>
              </a:spcBef>
              <a:spcAft>
                <a:spcPts val="750"/>
              </a:spcAft>
            </a:pPr>
            <a:r>
              <a:rPr lang="en-US" altLang="zh-CN" b="0" dirty="0"/>
              <a:t>2.</a:t>
            </a:r>
            <a:r>
              <a:rPr lang="zh-CN" altLang="zh-CN" b="0" dirty="0"/>
              <a:t>掌握叶片泵的常见故障现象；</a:t>
            </a:r>
          </a:p>
          <a:p>
            <a:pPr marL="180000">
              <a:lnSpc>
                <a:spcPct val="150000"/>
              </a:lnSpc>
              <a:spcBef>
                <a:spcPts val="750"/>
              </a:spcBef>
              <a:spcAft>
                <a:spcPts val="750"/>
              </a:spcAft>
            </a:pPr>
            <a:r>
              <a:rPr lang="en-US" altLang="zh-CN" b="0" dirty="0"/>
              <a:t>3.</a:t>
            </a:r>
            <a:r>
              <a:rPr lang="zh-CN" altLang="zh-CN" b="0" dirty="0"/>
              <a:t>掌握柱塞泵的常见故障现象；</a:t>
            </a:r>
          </a:p>
          <a:p>
            <a:endParaRPr lang="en-US" altLang="zh-CN" dirty="0"/>
          </a:p>
          <a:p>
            <a:endParaRPr lang="en-US" altLang="zh-CN" dirty="0"/>
          </a:p>
          <a:p>
            <a:endParaRPr lang="zh-CN" altLang="zh-CN" dirty="0"/>
          </a:p>
        </p:txBody>
      </p:sp>
      <p:sp>
        <p:nvSpPr>
          <p:cNvPr id="5" name="文本框 4">
            <a:extLst>
              <a:ext uri="{FF2B5EF4-FFF2-40B4-BE49-F238E27FC236}">
                <a16:creationId xmlns:a16="http://schemas.microsoft.com/office/drawing/2014/main" id="{8737F3D6-8066-7F46-4EC0-CC4D54AEA4B4}"/>
              </a:ext>
            </a:extLst>
          </p:cNvPr>
          <p:cNvSpPr txBox="1"/>
          <p:nvPr/>
        </p:nvSpPr>
        <p:spPr>
          <a:xfrm>
            <a:off x="8540374" y="2520878"/>
            <a:ext cx="2763571" cy="3239927"/>
          </a:xfrm>
          <a:prstGeom prst="rect">
            <a:avLst/>
          </a:prstGeom>
          <a:noFill/>
          <a:ln>
            <a:solidFill>
              <a:schemeClr val="accent2">
                <a:lumMod val="75000"/>
              </a:schemeClr>
            </a:solidFill>
          </a:ln>
        </p:spPr>
        <p:txBody>
          <a:bodyPr wrap="square" lIns="0">
            <a:noAutofit/>
          </a:bodyPr>
          <a:lstStyle/>
          <a:p>
            <a:pPr marL="180000">
              <a:lnSpc>
                <a:spcPct val="150000"/>
              </a:lnSpc>
              <a:spcBef>
                <a:spcPts val="750"/>
              </a:spcBef>
              <a:spcAft>
                <a:spcPts val="750"/>
              </a:spcAft>
            </a:pPr>
            <a:r>
              <a:rPr lang="en-US" altLang="zh-CN" dirty="0"/>
              <a:t>1.</a:t>
            </a:r>
            <a:r>
              <a:rPr lang="zh-CN" altLang="zh-CN" dirty="0"/>
              <a:t>会根据液压泵产生的故障现象分析产生的原因； </a:t>
            </a:r>
          </a:p>
          <a:p>
            <a:pPr marL="180000">
              <a:lnSpc>
                <a:spcPct val="150000"/>
              </a:lnSpc>
              <a:spcBef>
                <a:spcPts val="750"/>
              </a:spcBef>
              <a:spcAft>
                <a:spcPts val="750"/>
              </a:spcAft>
            </a:pPr>
            <a:r>
              <a:rPr lang="en-US" altLang="zh-CN" dirty="0"/>
              <a:t>2.</a:t>
            </a:r>
            <a:r>
              <a:rPr lang="zh-CN" altLang="zh-CN" dirty="0"/>
              <a:t>能够根据液压泵产生的故障现象找到排除方法；</a:t>
            </a:r>
          </a:p>
          <a:p>
            <a:pPr marL="290830" algn="just">
              <a:lnSpc>
                <a:spcPct val="150000"/>
              </a:lnSpc>
              <a:spcBef>
                <a:spcPts val="750"/>
              </a:spcBef>
              <a:spcAft>
                <a:spcPts val="750"/>
              </a:spcAft>
            </a:pPr>
            <a:endParaRPr lang="en-US" altLang="zh-CN" sz="1000" b="1" kern="100" dirty="0">
              <a:effectLst/>
              <a:latin typeface="宋体" panose="02010600030101010101" pitchFamily="2" charset="-122"/>
              <a:ea typeface="宋体" panose="02010600030101010101" pitchFamily="2" charset="-122"/>
              <a:cs typeface="黑体" panose="02010609060101010101" pitchFamily="49" charset="-122"/>
            </a:endParaRPr>
          </a:p>
        </p:txBody>
      </p:sp>
      <p:sp>
        <p:nvSpPr>
          <p:cNvPr id="7" name="文本框 6">
            <a:extLst>
              <a:ext uri="{FF2B5EF4-FFF2-40B4-BE49-F238E27FC236}">
                <a16:creationId xmlns:a16="http://schemas.microsoft.com/office/drawing/2014/main" id="{FE1CE9D1-5363-0CF0-DBD5-96E6D63BC34F}"/>
              </a:ext>
            </a:extLst>
          </p:cNvPr>
          <p:cNvSpPr txBox="1"/>
          <p:nvPr/>
        </p:nvSpPr>
        <p:spPr>
          <a:xfrm>
            <a:off x="1991078" y="2520880"/>
            <a:ext cx="2763569" cy="3239926"/>
          </a:xfrm>
          <a:prstGeom prst="rect">
            <a:avLst/>
          </a:prstGeom>
          <a:noFill/>
          <a:ln>
            <a:solidFill>
              <a:schemeClr val="accent2">
                <a:lumMod val="75000"/>
              </a:schemeClr>
            </a:solidFill>
          </a:ln>
        </p:spPr>
        <p:txBody>
          <a:bodyPr wrap="square" lIns="0">
            <a:noAutofit/>
          </a:bodyPr>
          <a:lstStyle/>
          <a:p>
            <a:pPr marL="180000">
              <a:lnSpc>
                <a:spcPct val="150000"/>
              </a:lnSpc>
              <a:spcBef>
                <a:spcPts val="750"/>
              </a:spcBef>
              <a:spcAft>
                <a:spcPts val="750"/>
              </a:spcAft>
            </a:pPr>
            <a:r>
              <a:rPr lang="en-US" altLang="zh-CN" dirty="0"/>
              <a:t>1.</a:t>
            </a:r>
            <a:r>
              <a:rPr lang="zh-CN" altLang="zh-CN" dirty="0"/>
              <a:t>团结协作意识的培养； </a:t>
            </a:r>
          </a:p>
          <a:p>
            <a:pPr marL="180000">
              <a:lnSpc>
                <a:spcPct val="150000"/>
              </a:lnSpc>
              <a:spcBef>
                <a:spcPts val="750"/>
              </a:spcBef>
              <a:spcAft>
                <a:spcPts val="750"/>
              </a:spcAft>
            </a:pPr>
            <a:r>
              <a:rPr lang="en-US" altLang="zh-CN" dirty="0"/>
              <a:t>2.</a:t>
            </a:r>
            <a:r>
              <a:rPr lang="zh-CN" altLang="zh-CN" dirty="0"/>
              <a:t>问题导向，分析问题，解决问题；</a:t>
            </a:r>
          </a:p>
          <a:p>
            <a:pPr marL="180000">
              <a:lnSpc>
                <a:spcPct val="150000"/>
              </a:lnSpc>
              <a:spcBef>
                <a:spcPts val="750"/>
              </a:spcBef>
              <a:spcAft>
                <a:spcPts val="750"/>
              </a:spcAft>
            </a:pPr>
            <a:r>
              <a:rPr lang="en-US" altLang="zh-CN" dirty="0"/>
              <a:t>3.</a:t>
            </a:r>
            <a:r>
              <a:rPr lang="zh-CN" altLang="zh-CN" dirty="0"/>
              <a:t>实践动手能力的培养；</a:t>
            </a:r>
          </a:p>
          <a:p>
            <a:pPr marL="180000">
              <a:lnSpc>
                <a:spcPct val="150000"/>
              </a:lnSpc>
              <a:spcBef>
                <a:spcPts val="750"/>
              </a:spcBef>
              <a:spcAft>
                <a:spcPts val="750"/>
              </a:spcAft>
            </a:pPr>
            <a:r>
              <a:rPr lang="en-US" altLang="zh-CN" dirty="0"/>
              <a:t>4.8S</a:t>
            </a:r>
            <a:r>
              <a:rPr lang="zh-CN" altLang="zh-CN" dirty="0"/>
              <a:t>管理；</a:t>
            </a:r>
            <a:endParaRPr lang="en-US" altLang="zh-CN" dirty="0"/>
          </a:p>
          <a:p>
            <a:pPr marL="180000">
              <a:lnSpc>
                <a:spcPct val="150000"/>
              </a:lnSpc>
              <a:spcBef>
                <a:spcPts val="750"/>
              </a:spcBef>
              <a:spcAft>
                <a:spcPts val="750"/>
              </a:spcAft>
            </a:pPr>
            <a:endParaRPr lang="zh-CN" altLang="zh-CN" dirty="0"/>
          </a:p>
          <a:p>
            <a:pPr marL="290830">
              <a:lnSpc>
                <a:spcPct val="150000"/>
              </a:lnSpc>
              <a:spcBef>
                <a:spcPts val="750"/>
              </a:spcBef>
              <a:spcAft>
                <a:spcPts val="750"/>
              </a:spcAft>
            </a:pPr>
            <a:endParaRPr lang="en-US" altLang="zh-CN" sz="1000" b="1" kern="2200" dirty="0">
              <a:latin typeface="宋体" panose="02010600030101010101" pitchFamily="2" charset="-122"/>
              <a:ea typeface="宋体" panose="02010600030101010101" pitchFamily="2" charset="-122"/>
              <a:cs typeface="黑体" panose="02010609060101010101" pitchFamily="49" charset="-122"/>
            </a:endParaRPr>
          </a:p>
        </p:txBody>
      </p:sp>
      <p:sp>
        <p:nvSpPr>
          <p:cNvPr id="4" name="文本框 3">
            <a:extLst>
              <a:ext uri="{FF2B5EF4-FFF2-40B4-BE49-F238E27FC236}">
                <a16:creationId xmlns:a16="http://schemas.microsoft.com/office/drawing/2014/main" id="{3B0D05D6-6D50-ED38-8B35-80BCF5EFAA2D}"/>
              </a:ext>
            </a:extLst>
          </p:cNvPr>
          <p:cNvSpPr txBox="1"/>
          <p:nvPr/>
        </p:nvSpPr>
        <p:spPr>
          <a:xfrm>
            <a:off x="2757882" y="1990725"/>
            <a:ext cx="1162050" cy="369332"/>
          </a:xfrm>
          <a:prstGeom prst="rect">
            <a:avLst/>
          </a:prstGeom>
          <a:noFill/>
          <a:ln>
            <a:solidFill>
              <a:schemeClr val="accent2">
                <a:lumMod val="75000"/>
              </a:schemeClr>
            </a:solidFill>
          </a:ln>
        </p:spPr>
        <p:txBody>
          <a:bodyPr wrap="square" rtlCol="0">
            <a:spAutoFit/>
          </a:bodyPr>
          <a:lstStyle/>
          <a:p>
            <a:r>
              <a:rPr lang="zh-CN" altLang="en-US" dirty="0"/>
              <a:t>素质目标</a:t>
            </a:r>
          </a:p>
        </p:txBody>
      </p:sp>
      <p:sp>
        <p:nvSpPr>
          <p:cNvPr id="6" name="文本框 5">
            <a:extLst>
              <a:ext uri="{FF2B5EF4-FFF2-40B4-BE49-F238E27FC236}">
                <a16:creationId xmlns:a16="http://schemas.microsoft.com/office/drawing/2014/main" id="{1E7CCEED-EC8C-58DC-F758-023D57FE281C}"/>
              </a:ext>
            </a:extLst>
          </p:cNvPr>
          <p:cNvSpPr txBox="1"/>
          <p:nvPr/>
        </p:nvSpPr>
        <p:spPr>
          <a:xfrm>
            <a:off x="5969589" y="1990725"/>
            <a:ext cx="1162050" cy="369332"/>
          </a:xfrm>
          <a:prstGeom prst="rect">
            <a:avLst/>
          </a:prstGeom>
          <a:noFill/>
          <a:ln>
            <a:solidFill>
              <a:schemeClr val="accent2">
                <a:lumMod val="75000"/>
              </a:schemeClr>
            </a:solidFill>
          </a:ln>
        </p:spPr>
        <p:txBody>
          <a:bodyPr wrap="square" rtlCol="0">
            <a:spAutoFit/>
          </a:bodyPr>
          <a:lstStyle/>
          <a:p>
            <a:r>
              <a:rPr lang="zh-CN" altLang="en-US" dirty="0"/>
              <a:t>知识目标</a:t>
            </a:r>
          </a:p>
        </p:txBody>
      </p:sp>
      <p:sp>
        <p:nvSpPr>
          <p:cNvPr id="8" name="文本框 7">
            <a:extLst>
              <a:ext uri="{FF2B5EF4-FFF2-40B4-BE49-F238E27FC236}">
                <a16:creationId xmlns:a16="http://schemas.microsoft.com/office/drawing/2014/main" id="{94C6DBD8-35D2-32D4-85EA-E3B2CE5F7473}"/>
              </a:ext>
            </a:extLst>
          </p:cNvPr>
          <p:cNvSpPr txBox="1"/>
          <p:nvPr/>
        </p:nvSpPr>
        <p:spPr>
          <a:xfrm>
            <a:off x="9429750" y="1990725"/>
            <a:ext cx="1162050" cy="369332"/>
          </a:xfrm>
          <a:prstGeom prst="rect">
            <a:avLst/>
          </a:prstGeom>
          <a:noFill/>
          <a:ln>
            <a:solidFill>
              <a:schemeClr val="accent2">
                <a:lumMod val="75000"/>
              </a:schemeClr>
            </a:solidFill>
          </a:ln>
        </p:spPr>
        <p:txBody>
          <a:bodyPr wrap="square" rtlCol="0">
            <a:spAutoFit/>
          </a:bodyPr>
          <a:lstStyle/>
          <a:p>
            <a:r>
              <a:rPr lang="zh-CN" altLang="en-US" dirty="0"/>
              <a:t>能力目标</a:t>
            </a:r>
          </a:p>
        </p:txBody>
      </p:sp>
      <p:pic>
        <p:nvPicPr>
          <p:cNvPr id="17" name="图形 16" descr="v 形箭头">
            <a:extLst>
              <a:ext uri="{FF2B5EF4-FFF2-40B4-BE49-F238E27FC236}">
                <a16:creationId xmlns:a16="http://schemas.microsoft.com/office/drawing/2014/main" id="{C080B6EC-E714-847A-9B59-CCB362A9977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685137" y="1878221"/>
            <a:ext cx="628890" cy="628890"/>
          </a:xfrm>
          <a:prstGeom prst="rect">
            <a:avLst/>
          </a:prstGeom>
        </p:spPr>
      </p:pic>
      <p:pic>
        <p:nvPicPr>
          <p:cNvPr id="19" name="图形 18" descr="v 形箭头">
            <a:extLst>
              <a:ext uri="{FF2B5EF4-FFF2-40B4-BE49-F238E27FC236}">
                <a16:creationId xmlns:a16="http://schemas.microsoft.com/office/drawing/2014/main" id="{1802E2D4-31F6-DE55-6E15-4CFAA4085F4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66249" y="1860946"/>
            <a:ext cx="628890" cy="628890"/>
          </a:xfrm>
          <a:prstGeom prst="rect">
            <a:avLst/>
          </a:prstGeom>
        </p:spPr>
      </p:pic>
      <p:sp>
        <p:nvSpPr>
          <p:cNvPr id="12" name="文本框 11"/>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3</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：液压泵的故障排除</a:t>
            </a:r>
          </a:p>
        </p:txBody>
      </p:sp>
    </p:spTree>
    <p:extLst>
      <p:ext uri="{BB962C8B-B14F-4D97-AF65-F5344CB8AC3E}">
        <p14:creationId xmlns:p14="http://schemas.microsoft.com/office/powerpoint/2010/main" val="8540289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a:extLst>
              <a:ext uri="{FF2B5EF4-FFF2-40B4-BE49-F238E27FC236}">
                <a16:creationId xmlns:a16="http://schemas.microsoft.com/office/drawing/2014/main" id="{2F3F400F-E8D1-243B-68F0-F6BEC01C945E}"/>
              </a:ext>
            </a:extLst>
          </p:cNvPr>
          <p:cNvSpPr txBox="1"/>
          <p:nvPr/>
        </p:nvSpPr>
        <p:spPr>
          <a:xfrm>
            <a:off x="1409700" y="4224691"/>
            <a:ext cx="10629900" cy="2308324"/>
          </a:xfrm>
          <a:prstGeom prst="rect">
            <a:avLst/>
          </a:prstGeom>
          <a:noFill/>
        </p:spPr>
        <p:txBody>
          <a:bodyPr wrap="square">
            <a:spAutoFit/>
          </a:bodyPr>
          <a:lstStyle/>
          <a:p>
            <a:r>
              <a:rPr lang="en-US" altLang="zh-CN" dirty="0">
                <a:latin typeface="仿宋" panose="02010609060101010101" pitchFamily="49" charset="-122"/>
                <a:ea typeface="仿宋" panose="02010609060101010101" pitchFamily="49" charset="-122"/>
              </a:rPr>
              <a:t>   </a:t>
            </a:r>
            <a:r>
              <a:rPr lang="zh-CN" altLang="zh-CN" dirty="0">
                <a:latin typeface="仿宋" panose="02010609060101010101" pitchFamily="49" charset="-122"/>
                <a:ea typeface="仿宋" panose="02010609060101010101" pitchFamily="49" charset="-122"/>
              </a:rPr>
              <a:t>北京时间2021年6月17日9时22分，搭载神舟十二号载人飞船的长征二号F遥十二运载火箭，在酒泉卫星发射中心点火发射。此后，神舟十二号载人飞船与火箭成功分离，进入预定轨道，顺利将聂海胜、刘伯明、汤洪波3名航天员送入太空，飞行乘组状态良好，发射取得圆满成功。</a:t>
            </a:r>
          </a:p>
          <a:p>
            <a:r>
              <a:rPr lang="en-US" altLang="zh-CN" dirty="0">
                <a:latin typeface="仿宋" panose="02010609060101010101" pitchFamily="49" charset="-122"/>
                <a:ea typeface="仿宋" panose="02010609060101010101" pitchFamily="49" charset="-122"/>
              </a:rPr>
              <a:t>   </a:t>
            </a:r>
            <a:r>
              <a:rPr lang="zh-CN" altLang="zh-CN" dirty="0">
                <a:latin typeface="仿宋" panose="02010609060101010101" pitchFamily="49" charset="-122"/>
                <a:ea typeface="仿宋" panose="02010609060101010101" pitchFamily="49" charset="-122"/>
              </a:rPr>
              <a:t>其中，搭载神舟十二号载人飞船的长征二号F遥十二运载火箭控制伺服舵机的液压泵，它来自位于贵阳市乌当区的航空工业力源液压股份有限公司，别看这枚液压泵的重量不到1.2kg，外形尺寸仅有142*96*70mm，在海、陆、空武器装备配套上，液压泵一直是主要的“源动力”。那么你知道液压泵是如何为系统提供动力的吗？</a:t>
            </a:r>
          </a:p>
          <a:p>
            <a:endParaRPr lang="zh-CN" altLang="en-US" kern="100" dirty="0">
              <a:ea typeface="仿宋" panose="02010609060101010101" pitchFamily="49" charset="-122"/>
            </a:endParaRPr>
          </a:p>
        </p:txBody>
      </p:sp>
      <p:sp>
        <p:nvSpPr>
          <p:cNvPr id="5" name="文本框 4"/>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：液压泵的基本认知</a:t>
            </a:r>
          </a:p>
        </p:txBody>
      </p:sp>
      <p:pic>
        <p:nvPicPr>
          <p:cNvPr id="6146" name="图片 7" descr="https://pics3.baidu.com/feed/03087bf40ad162d9271f24ee553330eb8813cd47.jpeg?token=7361bc057a988c560611790ed812abfe"/>
          <p:cNvPicPr>
            <a:picLocks noChangeAspect="1" noChangeArrowheads="1"/>
          </p:cNvPicPr>
          <p:nvPr/>
        </p:nvPicPr>
        <p:blipFill>
          <a:blip r:embed="rId3">
            <a:extLst>
              <a:ext uri="{28A0092B-C50C-407E-A947-70E740481C1C}">
                <a14:useLocalDpi xmlns:a14="http://schemas.microsoft.com/office/drawing/2010/main" val="0"/>
              </a:ext>
            </a:extLst>
          </a:blip>
          <a:srcRect t="3796"/>
          <a:stretch>
            <a:fillRect/>
          </a:stretch>
        </p:blipFill>
        <p:spPr bwMode="auto">
          <a:xfrm>
            <a:off x="4699119" y="1366148"/>
            <a:ext cx="3435589" cy="2760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98145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6A80A2D5-8146-6416-CDD8-BC36AF59244B}"/>
              </a:ext>
            </a:extLst>
          </p:cNvPr>
          <p:cNvSpPr txBox="1"/>
          <p:nvPr/>
        </p:nvSpPr>
        <p:spPr>
          <a:xfrm>
            <a:off x="2066924" y="1455312"/>
            <a:ext cx="4047549" cy="369332"/>
          </a:xfrm>
          <a:prstGeom prst="rect">
            <a:avLst/>
          </a:prstGeom>
          <a:noFill/>
        </p:spPr>
        <p:txBody>
          <a:bodyPr wrap="square" rtlCol="0">
            <a:spAutoFit/>
          </a:bodyPr>
          <a:lstStyle/>
          <a:p>
            <a:r>
              <a:rPr lang="zh-CN" altLang="en-US" dirty="0"/>
              <a:t>一、齿轮泵的常见故障及排除</a:t>
            </a:r>
          </a:p>
        </p:txBody>
      </p:sp>
      <p:sp>
        <p:nvSpPr>
          <p:cNvPr id="7" name="文本框 6"/>
          <p:cNvSpPr txBox="1"/>
          <p:nvPr/>
        </p:nvSpPr>
        <p:spPr>
          <a:xfrm>
            <a:off x="2539998" y="4457005"/>
            <a:ext cx="3943927" cy="1615827"/>
          </a:xfrm>
          <a:prstGeom prst="rect">
            <a:avLst/>
          </a:prstGeom>
          <a:noFill/>
        </p:spPr>
        <p:txBody>
          <a:bodyPr wrap="square" rtlCol="0">
            <a:spAutoFit/>
          </a:bodyPr>
          <a:lstStyle/>
          <a:p>
            <a:pPr>
              <a:lnSpc>
                <a:spcPct val="150000"/>
              </a:lnSpc>
            </a:pPr>
            <a:r>
              <a:rPr lang="en-US" altLang="zh-CN" dirty="0">
                <a:latin typeface="Arial" panose="020B0604020202020204" pitchFamily="34" charset="0"/>
                <a:ea typeface="宋体" panose="02010600030101010101" pitchFamily="2" charset="-122"/>
              </a:rPr>
              <a:t> 1</a:t>
            </a:r>
            <a:r>
              <a:rPr lang="zh-CN" altLang="zh-CN" dirty="0">
                <a:latin typeface="Arial" panose="020B0604020202020204" pitchFamily="34" charset="0"/>
                <a:ea typeface="宋体" panose="02010600030101010101" pitchFamily="2" charset="-122"/>
              </a:rPr>
              <a:t>、流量不足或压力不能升高</a:t>
            </a:r>
            <a:endParaRPr lang="en-US" altLang="zh-CN" dirty="0">
              <a:latin typeface="Arial" panose="020B0604020202020204" pitchFamily="34" charset="0"/>
              <a:ea typeface="宋体" panose="02010600030101010101" pitchFamily="2" charset="-122"/>
            </a:endParaRPr>
          </a:p>
          <a:p>
            <a:pPr>
              <a:lnSpc>
                <a:spcPct val="150000"/>
              </a:lnSpc>
            </a:pPr>
            <a:r>
              <a:rPr lang="en-US" altLang="zh-CN" dirty="0">
                <a:latin typeface="Arial" panose="020B0604020202020204" pitchFamily="34" charset="0"/>
                <a:ea typeface="宋体" panose="02010600030101010101" pitchFamily="2" charset="-122"/>
              </a:rPr>
              <a:t> 2</a:t>
            </a:r>
            <a:r>
              <a:rPr lang="zh-CN" altLang="en-US" dirty="0">
                <a:latin typeface="Arial" panose="020B0604020202020204" pitchFamily="34" charset="0"/>
                <a:ea typeface="宋体" panose="02010600030101010101" pitchFamily="2" charset="-122"/>
              </a:rPr>
              <a:t>、过热</a:t>
            </a:r>
            <a:endParaRPr lang="en-US" altLang="zh-CN" dirty="0">
              <a:latin typeface="Arial" panose="020B0604020202020204" pitchFamily="34" charset="0"/>
              <a:ea typeface="宋体" panose="02010600030101010101" pitchFamily="2" charset="-122"/>
            </a:endParaRPr>
          </a:p>
          <a:p>
            <a:pPr>
              <a:lnSpc>
                <a:spcPct val="150000"/>
              </a:lnSpc>
            </a:pPr>
            <a:r>
              <a:rPr lang="en-US" altLang="zh-CN" dirty="0">
                <a:latin typeface="Arial" panose="020B0604020202020204" pitchFamily="34" charset="0"/>
                <a:ea typeface="宋体" panose="02010600030101010101" pitchFamily="2" charset="-122"/>
              </a:rPr>
              <a:t> 3</a:t>
            </a:r>
            <a:r>
              <a:rPr lang="zh-CN" altLang="en-US" dirty="0">
                <a:latin typeface="Arial" panose="020B0604020202020204" pitchFamily="34" charset="0"/>
                <a:ea typeface="宋体" panose="02010600030101010101" pitchFamily="2" charset="-122"/>
              </a:rPr>
              <a:t>、噪声大</a:t>
            </a:r>
            <a:endParaRPr lang="zh-CN" altLang="zh-CN" dirty="0">
              <a:latin typeface="Arial" panose="020B0604020202020204" pitchFamily="34" charset="0"/>
              <a:ea typeface="宋体" panose="02010600030101010101" pitchFamily="2" charset="-122"/>
            </a:endParaRPr>
          </a:p>
          <a:p>
            <a:endParaRPr lang="zh-CN" altLang="en-US" dirty="0"/>
          </a:p>
        </p:txBody>
      </p:sp>
      <p:pic>
        <p:nvPicPr>
          <p:cNvPr id="9219" name="图片 2252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9376" y="2143224"/>
            <a:ext cx="2318405" cy="1995201"/>
          </a:xfrm>
          <a:prstGeom prst="rect">
            <a:avLst/>
          </a:prstGeom>
          <a:noFill/>
          <a:ln w="38100">
            <a:solidFill>
              <a:srgbClr val="FFFF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220" name="图片 349191"/>
          <p:cNvPicPr>
            <a:picLocks noChangeAspect="1" noChangeArrowheads="1"/>
          </p:cNvPicPr>
          <p:nvPr/>
        </p:nvPicPr>
        <p:blipFill>
          <a:blip r:embed="rId3">
            <a:extLst>
              <a:ext uri="{28A0092B-C50C-407E-A947-70E740481C1C}">
                <a14:useLocalDpi xmlns:a14="http://schemas.microsoft.com/office/drawing/2010/main" val="0"/>
              </a:ext>
            </a:extLst>
          </a:blip>
          <a:srcRect l="16383" t="7912" r="25418" b="4488"/>
          <a:stretch>
            <a:fillRect/>
          </a:stretch>
        </p:blipFill>
        <p:spPr bwMode="auto">
          <a:xfrm>
            <a:off x="2662958" y="2133700"/>
            <a:ext cx="2324678" cy="208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3</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：液压泵的故障排除</a:t>
            </a:r>
          </a:p>
        </p:txBody>
      </p:sp>
    </p:spTree>
    <p:extLst>
      <p:ext uri="{BB962C8B-B14F-4D97-AF65-F5344CB8AC3E}">
        <p14:creationId xmlns:p14="http://schemas.microsoft.com/office/powerpoint/2010/main" val="37550809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6A80A2D5-8146-6416-CDD8-BC36AF59244B}"/>
              </a:ext>
            </a:extLst>
          </p:cNvPr>
          <p:cNvSpPr txBox="1"/>
          <p:nvPr/>
        </p:nvSpPr>
        <p:spPr>
          <a:xfrm>
            <a:off x="2066924" y="1455312"/>
            <a:ext cx="4047549" cy="369332"/>
          </a:xfrm>
          <a:prstGeom prst="rect">
            <a:avLst/>
          </a:prstGeom>
          <a:noFill/>
        </p:spPr>
        <p:txBody>
          <a:bodyPr wrap="square" rtlCol="0">
            <a:spAutoFit/>
          </a:bodyPr>
          <a:lstStyle/>
          <a:p>
            <a:r>
              <a:rPr lang="zh-CN" altLang="en-US" dirty="0"/>
              <a:t>二、叶片泵的常见故障及排除</a:t>
            </a:r>
          </a:p>
        </p:txBody>
      </p:sp>
      <p:sp>
        <p:nvSpPr>
          <p:cNvPr id="7" name="文本框 6"/>
          <p:cNvSpPr txBox="1"/>
          <p:nvPr/>
        </p:nvSpPr>
        <p:spPr>
          <a:xfrm>
            <a:off x="2539998" y="4457005"/>
            <a:ext cx="3943927" cy="1200329"/>
          </a:xfrm>
          <a:prstGeom prst="rect">
            <a:avLst/>
          </a:prstGeom>
          <a:noFill/>
        </p:spPr>
        <p:txBody>
          <a:bodyPr wrap="square" rtlCol="0">
            <a:spAutoFit/>
          </a:bodyPr>
          <a:lstStyle/>
          <a:p>
            <a:pPr>
              <a:lnSpc>
                <a:spcPct val="150000"/>
              </a:lnSpc>
            </a:pPr>
            <a:r>
              <a:rPr lang="en-US" altLang="zh-CN" dirty="0">
                <a:latin typeface="Arial" panose="020B0604020202020204" pitchFamily="34" charset="0"/>
                <a:ea typeface="宋体" panose="02010600030101010101" pitchFamily="2" charset="-122"/>
              </a:rPr>
              <a:t> 1</a:t>
            </a:r>
            <a:r>
              <a:rPr lang="zh-CN" altLang="zh-CN" dirty="0">
                <a:latin typeface="Arial" panose="020B0604020202020204" pitchFamily="34" charset="0"/>
                <a:ea typeface="宋体" panose="02010600030101010101" pitchFamily="2" charset="-122"/>
              </a:rPr>
              <a:t>、流量不足或压力不能升高</a:t>
            </a:r>
            <a:endParaRPr lang="en-US" altLang="zh-CN" dirty="0">
              <a:latin typeface="Arial" panose="020B0604020202020204" pitchFamily="34" charset="0"/>
              <a:ea typeface="宋体" panose="02010600030101010101" pitchFamily="2" charset="-122"/>
            </a:endParaRPr>
          </a:p>
          <a:p>
            <a:pPr>
              <a:lnSpc>
                <a:spcPct val="150000"/>
              </a:lnSpc>
            </a:pPr>
            <a:r>
              <a:rPr lang="en-US" altLang="zh-CN" dirty="0">
                <a:latin typeface="Arial" panose="020B0604020202020204" pitchFamily="34" charset="0"/>
                <a:ea typeface="宋体" panose="02010600030101010101" pitchFamily="2" charset="-122"/>
              </a:rPr>
              <a:t> 2</a:t>
            </a:r>
            <a:r>
              <a:rPr lang="zh-CN" altLang="en-US" dirty="0">
                <a:latin typeface="Arial" panose="020B0604020202020204" pitchFamily="34" charset="0"/>
                <a:ea typeface="宋体" panose="02010600030101010101" pitchFamily="2" charset="-122"/>
              </a:rPr>
              <a:t>、噪声大</a:t>
            </a:r>
            <a:endParaRPr lang="zh-CN" altLang="zh-CN" dirty="0">
              <a:latin typeface="Arial" panose="020B0604020202020204" pitchFamily="34" charset="0"/>
              <a:ea typeface="宋体" panose="02010600030101010101" pitchFamily="2" charset="-122"/>
            </a:endParaRPr>
          </a:p>
          <a:p>
            <a:endParaRPr lang="zh-CN" altLang="en-US" dirty="0"/>
          </a:p>
        </p:txBody>
      </p:sp>
      <p:pic>
        <p:nvPicPr>
          <p:cNvPr id="28674" name="图片 1" descr="https://img1.baidu.com/it/u=1042817412,1770363640&amp;fm=253&amp;fmt=auto&amp;app=138&amp;f=JPEG?w=667&amp;h=5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0054" y="2306204"/>
            <a:ext cx="2723222" cy="2044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5" name="图片 3" descr="http://www.dgjuly.com/upload/201712/05/201712050911419682.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3925" y="2424951"/>
            <a:ext cx="2548935" cy="1925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3</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：液压泵的故障排除</a:t>
            </a:r>
          </a:p>
        </p:txBody>
      </p:sp>
    </p:spTree>
    <p:extLst>
      <p:ext uri="{BB962C8B-B14F-4D97-AF65-F5344CB8AC3E}">
        <p14:creationId xmlns:p14="http://schemas.microsoft.com/office/powerpoint/2010/main" val="370445124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6A80A2D5-8146-6416-CDD8-BC36AF59244B}"/>
              </a:ext>
            </a:extLst>
          </p:cNvPr>
          <p:cNvSpPr txBox="1"/>
          <p:nvPr/>
        </p:nvSpPr>
        <p:spPr>
          <a:xfrm>
            <a:off x="2066924" y="1455312"/>
            <a:ext cx="4047549" cy="369332"/>
          </a:xfrm>
          <a:prstGeom prst="rect">
            <a:avLst/>
          </a:prstGeom>
          <a:noFill/>
        </p:spPr>
        <p:txBody>
          <a:bodyPr wrap="square" rtlCol="0">
            <a:spAutoFit/>
          </a:bodyPr>
          <a:lstStyle/>
          <a:p>
            <a:r>
              <a:rPr lang="zh-CN" altLang="en-US" dirty="0"/>
              <a:t>三、柱塞泵的常见故障及排除</a:t>
            </a:r>
          </a:p>
        </p:txBody>
      </p:sp>
      <p:sp>
        <p:nvSpPr>
          <p:cNvPr id="7" name="文本框 6"/>
          <p:cNvSpPr txBox="1"/>
          <p:nvPr/>
        </p:nvSpPr>
        <p:spPr>
          <a:xfrm>
            <a:off x="2539998" y="4457005"/>
            <a:ext cx="3943927" cy="1200329"/>
          </a:xfrm>
          <a:prstGeom prst="rect">
            <a:avLst/>
          </a:prstGeom>
          <a:noFill/>
        </p:spPr>
        <p:txBody>
          <a:bodyPr wrap="square" rtlCol="0">
            <a:spAutoFit/>
          </a:bodyPr>
          <a:lstStyle/>
          <a:p>
            <a:pPr>
              <a:lnSpc>
                <a:spcPct val="150000"/>
              </a:lnSpc>
            </a:pPr>
            <a:r>
              <a:rPr lang="en-US" altLang="zh-CN" dirty="0">
                <a:latin typeface="Arial" panose="020B0604020202020204" pitchFamily="34" charset="0"/>
                <a:ea typeface="宋体" panose="02010600030101010101" pitchFamily="2" charset="-122"/>
              </a:rPr>
              <a:t> 1</a:t>
            </a:r>
            <a:r>
              <a:rPr lang="zh-CN" altLang="zh-CN" dirty="0">
                <a:latin typeface="Arial" panose="020B0604020202020204" pitchFamily="34" charset="0"/>
                <a:ea typeface="宋体" panose="02010600030101010101" pitchFamily="2" charset="-122"/>
              </a:rPr>
              <a:t>、流量不足或压力不能升高</a:t>
            </a:r>
            <a:endParaRPr lang="en-US" altLang="zh-CN" dirty="0">
              <a:latin typeface="Arial" panose="020B0604020202020204" pitchFamily="34" charset="0"/>
              <a:ea typeface="宋体" panose="02010600030101010101" pitchFamily="2" charset="-122"/>
            </a:endParaRPr>
          </a:p>
          <a:p>
            <a:pPr>
              <a:lnSpc>
                <a:spcPct val="150000"/>
              </a:lnSpc>
            </a:pPr>
            <a:r>
              <a:rPr lang="en-US" altLang="zh-CN" dirty="0">
                <a:latin typeface="Arial" panose="020B0604020202020204" pitchFamily="34" charset="0"/>
                <a:ea typeface="宋体" panose="02010600030101010101" pitchFamily="2" charset="-122"/>
              </a:rPr>
              <a:t> 2</a:t>
            </a:r>
            <a:r>
              <a:rPr lang="zh-CN" altLang="en-US" dirty="0">
                <a:latin typeface="Arial" panose="020B0604020202020204" pitchFamily="34" charset="0"/>
                <a:ea typeface="宋体" panose="02010600030101010101" pitchFamily="2" charset="-122"/>
              </a:rPr>
              <a:t>、噪声大</a:t>
            </a:r>
            <a:endParaRPr lang="zh-CN" altLang="zh-CN" dirty="0">
              <a:latin typeface="Arial" panose="020B0604020202020204" pitchFamily="34" charset="0"/>
              <a:ea typeface="宋体" panose="02010600030101010101" pitchFamily="2" charset="-122"/>
            </a:endParaRPr>
          </a:p>
          <a:p>
            <a:endParaRPr lang="zh-CN" altLang="en-US" dirty="0"/>
          </a:p>
        </p:txBody>
      </p:sp>
      <p:pic>
        <p:nvPicPr>
          <p:cNvPr id="29698" name="Picture 2" descr="图片2"/>
          <p:cNvPicPr>
            <a:picLocks noChangeAspect="1" noChangeArrowheads="1"/>
          </p:cNvPicPr>
          <p:nvPr/>
        </p:nvPicPr>
        <p:blipFill>
          <a:blip r:embed="rId2">
            <a:extLst>
              <a:ext uri="{28A0092B-C50C-407E-A947-70E740481C1C}">
                <a14:useLocalDpi xmlns:a14="http://schemas.microsoft.com/office/drawing/2010/main" val="0"/>
              </a:ext>
            </a:extLst>
          </a:blip>
          <a:srcRect l="6506" t="9091" r="4109"/>
          <a:stretch>
            <a:fillRect/>
          </a:stretch>
        </p:blipFill>
        <p:spPr bwMode="auto">
          <a:xfrm>
            <a:off x="6023550" y="2227345"/>
            <a:ext cx="2371725" cy="181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 name="图片 2" descr="https://i03.c.aliimg.com/img/ibank/2011/631/153/369351136_2062628049.jpg"/>
          <p:cNvPicPr>
            <a:picLocks noChangeAspect="1" noChangeArrowheads="1"/>
          </p:cNvPicPr>
          <p:nvPr/>
        </p:nvPicPr>
        <p:blipFill>
          <a:blip r:embed="rId3">
            <a:extLst>
              <a:ext uri="{28A0092B-C50C-407E-A947-70E740481C1C}">
                <a14:useLocalDpi xmlns:a14="http://schemas.microsoft.com/office/drawing/2010/main" val="0"/>
              </a:ext>
            </a:extLst>
          </a:blip>
          <a:srcRect r="2429"/>
          <a:stretch>
            <a:fillRect/>
          </a:stretch>
        </p:blipFill>
        <p:spPr bwMode="auto">
          <a:xfrm>
            <a:off x="2539998" y="1889208"/>
            <a:ext cx="2486025" cy="249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3</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：液压泵的故障排除</a:t>
            </a:r>
          </a:p>
        </p:txBody>
      </p:sp>
    </p:spTree>
    <p:extLst>
      <p:ext uri="{BB962C8B-B14F-4D97-AF65-F5344CB8AC3E}">
        <p14:creationId xmlns:p14="http://schemas.microsoft.com/office/powerpoint/2010/main" val="304392666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14EC394-E787-2291-E399-255C97620D1F}"/>
              </a:ext>
            </a:extLst>
          </p:cNvPr>
          <p:cNvSpPr txBox="1"/>
          <p:nvPr/>
        </p:nvSpPr>
        <p:spPr>
          <a:xfrm>
            <a:off x="4048125" y="4972050"/>
            <a:ext cx="1162050" cy="369332"/>
          </a:xfrm>
          <a:prstGeom prst="rect">
            <a:avLst/>
          </a:prstGeom>
          <a:noFill/>
        </p:spPr>
        <p:txBody>
          <a:bodyPr wrap="square" rtlCol="0">
            <a:spAutoFit/>
          </a:bodyPr>
          <a:lstStyle/>
          <a:p>
            <a:r>
              <a:rPr lang="zh-CN" altLang="en-US" dirty="0"/>
              <a:t>任务实施</a:t>
            </a:r>
          </a:p>
        </p:txBody>
      </p:sp>
      <p:sp>
        <p:nvSpPr>
          <p:cNvPr id="5" name="文本框 4">
            <a:extLst>
              <a:ext uri="{FF2B5EF4-FFF2-40B4-BE49-F238E27FC236}">
                <a16:creationId xmlns:a16="http://schemas.microsoft.com/office/drawing/2014/main" id="{E68C2DC0-9FFD-EB21-C7FB-E25FD86ED275}"/>
              </a:ext>
            </a:extLst>
          </p:cNvPr>
          <p:cNvSpPr txBox="1"/>
          <p:nvPr/>
        </p:nvSpPr>
        <p:spPr>
          <a:xfrm>
            <a:off x="8039100" y="4972050"/>
            <a:ext cx="1162050" cy="369332"/>
          </a:xfrm>
          <a:prstGeom prst="rect">
            <a:avLst/>
          </a:prstGeom>
          <a:noFill/>
        </p:spPr>
        <p:txBody>
          <a:bodyPr wrap="square" rtlCol="0">
            <a:spAutoFit/>
          </a:bodyPr>
          <a:lstStyle/>
          <a:p>
            <a:r>
              <a:rPr lang="zh-CN" altLang="en-US" dirty="0"/>
              <a:t>任务总结</a:t>
            </a:r>
          </a:p>
        </p:txBody>
      </p:sp>
      <p:sp>
        <p:nvSpPr>
          <p:cNvPr id="8" name="文本框 7"/>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3</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：液压泵的故障排除</a:t>
            </a:r>
          </a:p>
        </p:txBody>
      </p:sp>
      <p:pic>
        <p:nvPicPr>
          <p:cNvPr id="2" name="图片 1">
            <a:extLst>
              <a:ext uri="{FF2B5EF4-FFF2-40B4-BE49-F238E27FC236}">
                <a16:creationId xmlns:a16="http://schemas.microsoft.com/office/drawing/2014/main" id="{B833400C-46A7-BA25-720D-93229E1B7517}"/>
              </a:ext>
            </a:extLst>
          </p:cNvPr>
          <p:cNvPicPr>
            <a:picLocks noChangeAspect="1"/>
          </p:cNvPicPr>
          <p:nvPr/>
        </p:nvPicPr>
        <p:blipFill>
          <a:blip r:embed="rId2"/>
          <a:stretch>
            <a:fillRect/>
          </a:stretch>
        </p:blipFill>
        <p:spPr>
          <a:xfrm>
            <a:off x="7487727" y="2195272"/>
            <a:ext cx="1697998" cy="2345919"/>
          </a:xfrm>
          <a:prstGeom prst="rect">
            <a:avLst/>
          </a:prstGeom>
          <a:ln w="28575">
            <a:solidFill>
              <a:srgbClr val="FF0000"/>
            </a:solidFill>
          </a:ln>
        </p:spPr>
      </p:pic>
      <p:sp>
        <p:nvSpPr>
          <p:cNvPr id="6" name="文本框 5">
            <a:extLst>
              <a:ext uri="{FF2B5EF4-FFF2-40B4-BE49-F238E27FC236}">
                <a16:creationId xmlns:a16="http://schemas.microsoft.com/office/drawing/2014/main" id="{FB743320-D8C8-C21B-B227-FDB7F79FC3AB}"/>
              </a:ext>
            </a:extLst>
          </p:cNvPr>
          <p:cNvSpPr txBox="1"/>
          <p:nvPr/>
        </p:nvSpPr>
        <p:spPr>
          <a:xfrm>
            <a:off x="9447317" y="3782085"/>
            <a:ext cx="1380851" cy="369332"/>
          </a:xfrm>
          <a:prstGeom prst="rect">
            <a:avLst/>
          </a:prstGeom>
          <a:noFill/>
          <a:ln w="28575">
            <a:solidFill>
              <a:srgbClr val="FF0000"/>
            </a:solidFill>
          </a:ln>
        </p:spPr>
        <p:txBody>
          <a:bodyPr wrap="square" rtlCol="0">
            <a:spAutoFit/>
          </a:bodyPr>
          <a:lstStyle/>
          <a:p>
            <a:r>
              <a:rPr lang="zh-CN" altLang="en-US" dirty="0"/>
              <a:t>转二维码</a:t>
            </a:r>
          </a:p>
        </p:txBody>
      </p:sp>
      <p:pic>
        <p:nvPicPr>
          <p:cNvPr id="9" name="图片 8">
            <a:extLst>
              <a:ext uri="{FF2B5EF4-FFF2-40B4-BE49-F238E27FC236}">
                <a16:creationId xmlns:a16="http://schemas.microsoft.com/office/drawing/2014/main" id="{CA5FAF8B-464D-DC9C-3FEC-D1520176D559}"/>
              </a:ext>
            </a:extLst>
          </p:cNvPr>
          <p:cNvPicPr>
            <a:picLocks noChangeAspect="1"/>
          </p:cNvPicPr>
          <p:nvPr/>
        </p:nvPicPr>
        <p:blipFill>
          <a:blip r:embed="rId3"/>
          <a:stretch>
            <a:fillRect/>
          </a:stretch>
        </p:blipFill>
        <p:spPr>
          <a:xfrm>
            <a:off x="3847827" y="2256040"/>
            <a:ext cx="1712893" cy="2345920"/>
          </a:xfrm>
          <a:prstGeom prst="rect">
            <a:avLst/>
          </a:prstGeom>
          <a:ln w="28575">
            <a:solidFill>
              <a:srgbClr val="FF0000"/>
            </a:solidFill>
          </a:ln>
        </p:spPr>
      </p:pic>
      <p:sp>
        <p:nvSpPr>
          <p:cNvPr id="10" name="文本框 9">
            <a:extLst>
              <a:ext uri="{FF2B5EF4-FFF2-40B4-BE49-F238E27FC236}">
                <a16:creationId xmlns:a16="http://schemas.microsoft.com/office/drawing/2014/main" id="{EE137A03-1DCC-AFD9-CD50-8C66F5FEF55C}"/>
              </a:ext>
            </a:extLst>
          </p:cNvPr>
          <p:cNvSpPr txBox="1"/>
          <p:nvPr/>
        </p:nvSpPr>
        <p:spPr>
          <a:xfrm>
            <a:off x="5715780" y="3995245"/>
            <a:ext cx="1380851" cy="369332"/>
          </a:xfrm>
          <a:prstGeom prst="rect">
            <a:avLst/>
          </a:prstGeom>
          <a:noFill/>
          <a:ln w="28575">
            <a:solidFill>
              <a:srgbClr val="FF0000"/>
            </a:solidFill>
          </a:ln>
        </p:spPr>
        <p:txBody>
          <a:bodyPr wrap="square" rtlCol="0">
            <a:spAutoFit/>
          </a:bodyPr>
          <a:lstStyle/>
          <a:p>
            <a:r>
              <a:rPr lang="zh-CN" altLang="en-US" dirty="0"/>
              <a:t>转二维码</a:t>
            </a:r>
          </a:p>
        </p:txBody>
      </p:sp>
    </p:spTree>
    <p:extLst>
      <p:ext uri="{BB962C8B-B14F-4D97-AF65-F5344CB8AC3E}">
        <p14:creationId xmlns:p14="http://schemas.microsoft.com/office/powerpoint/2010/main" val="39936603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C0752C0-B78F-20B2-9095-9779C602617C}"/>
              </a:ext>
            </a:extLst>
          </p:cNvPr>
          <p:cNvSpPr txBox="1"/>
          <p:nvPr/>
        </p:nvSpPr>
        <p:spPr>
          <a:xfrm>
            <a:off x="5265725" y="2507111"/>
            <a:ext cx="2763570" cy="3253695"/>
          </a:xfrm>
          <a:prstGeom prst="rect">
            <a:avLst/>
          </a:prstGeom>
          <a:noFill/>
          <a:ln>
            <a:solidFill>
              <a:schemeClr val="accent2">
                <a:lumMod val="75000"/>
              </a:schemeClr>
            </a:solidFill>
          </a:ln>
        </p:spPr>
        <p:txBody>
          <a:bodyPr wrap="square" lIns="0">
            <a:noAutofit/>
          </a:bodyPr>
          <a:lstStyle>
            <a:defPPr rtl="0">
              <a:defRPr lang="zh-CN"/>
            </a:defPPr>
            <a:lvl1pPr>
              <a:defRPr b="1"/>
            </a:lvl1pPr>
          </a:lstStyle>
          <a:p>
            <a:pPr marL="180000">
              <a:lnSpc>
                <a:spcPct val="150000"/>
              </a:lnSpc>
              <a:spcBef>
                <a:spcPts val="750"/>
              </a:spcBef>
              <a:spcAft>
                <a:spcPts val="750"/>
              </a:spcAft>
            </a:pPr>
            <a:r>
              <a:rPr lang="en-US" altLang="zh-CN" b="0" dirty="0"/>
              <a:t>1.</a:t>
            </a:r>
            <a:r>
              <a:rPr lang="zh-CN" altLang="zh-CN" b="0" dirty="0"/>
              <a:t>掌握容积式液压泵的的工作原理；</a:t>
            </a:r>
          </a:p>
          <a:p>
            <a:pPr marL="180000">
              <a:lnSpc>
                <a:spcPct val="150000"/>
              </a:lnSpc>
              <a:spcBef>
                <a:spcPts val="750"/>
              </a:spcBef>
              <a:spcAft>
                <a:spcPts val="750"/>
              </a:spcAft>
            </a:pPr>
            <a:r>
              <a:rPr lang="en-US" altLang="zh-CN" b="0" dirty="0"/>
              <a:t>2.</a:t>
            </a:r>
            <a:r>
              <a:rPr lang="zh-CN" altLang="zh-CN" b="0" dirty="0"/>
              <a:t>掌握液压泵的性能参数</a:t>
            </a:r>
          </a:p>
          <a:p>
            <a:endParaRPr lang="en-US" altLang="zh-CN" dirty="0"/>
          </a:p>
          <a:p>
            <a:endParaRPr lang="en-US" altLang="zh-CN" dirty="0"/>
          </a:p>
          <a:p>
            <a:endParaRPr lang="zh-CN" altLang="zh-CN" dirty="0"/>
          </a:p>
        </p:txBody>
      </p:sp>
      <p:sp>
        <p:nvSpPr>
          <p:cNvPr id="5" name="文本框 4">
            <a:extLst>
              <a:ext uri="{FF2B5EF4-FFF2-40B4-BE49-F238E27FC236}">
                <a16:creationId xmlns:a16="http://schemas.microsoft.com/office/drawing/2014/main" id="{8737F3D6-8066-7F46-4EC0-CC4D54AEA4B4}"/>
              </a:ext>
            </a:extLst>
          </p:cNvPr>
          <p:cNvSpPr txBox="1"/>
          <p:nvPr/>
        </p:nvSpPr>
        <p:spPr>
          <a:xfrm>
            <a:off x="8540374" y="2520878"/>
            <a:ext cx="2763571" cy="3239927"/>
          </a:xfrm>
          <a:prstGeom prst="rect">
            <a:avLst/>
          </a:prstGeom>
          <a:noFill/>
          <a:ln>
            <a:solidFill>
              <a:schemeClr val="accent2">
                <a:lumMod val="75000"/>
              </a:schemeClr>
            </a:solidFill>
          </a:ln>
        </p:spPr>
        <p:txBody>
          <a:bodyPr wrap="square" lIns="0">
            <a:noAutofit/>
          </a:bodyPr>
          <a:lstStyle/>
          <a:p>
            <a:pPr marL="180000">
              <a:lnSpc>
                <a:spcPct val="150000"/>
              </a:lnSpc>
              <a:spcBef>
                <a:spcPts val="750"/>
              </a:spcBef>
              <a:spcAft>
                <a:spcPts val="750"/>
              </a:spcAft>
            </a:pPr>
            <a:r>
              <a:rPr lang="en-US" altLang="zh-CN" dirty="0"/>
              <a:t>1.</a:t>
            </a:r>
            <a:r>
              <a:rPr lang="zh-CN" altLang="zh-CN" dirty="0"/>
              <a:t>能根据容积式液压泵的工作原理分析其基本特点；</a:t>
            </a:r>
            <a:endParaRPr lang="en-US" altLang="zh-CN" sz="1000" b="1" kern="2200" dirty="0">
              <a:latin typeface="宋体" panose="02010600030101010101" pitchFamily="2" charset="-122"/>
              <a:ea typeface="宋体" panose="02010600030101010101" pitchFamily="2" charset="-122"/>
              <a:cs typeface="黑体" panose="02010609060101010101" pitchFamily="49" charset="-122"/>
            </a:endParaRPr>
          </a:p>
          <a:p>
            <a:pPr marL="290830" algn="just">
              <a:lnSpc>
                <a:spcPct val="150000"/>
              </a:lnSpc>
              <a:spcBef>
                <a:spcPts val="750"/>
              </a:spcBef>
              <a:spcAft>
                <a:spcPts val="750"/>
              </a:spcAft>
            </a:pPr>
            <a:endParaRPr lang="en-US" altLang="zh-CN" sz="1000" b="1" kern="100" dirty="0">
              <a:effectLst/>
              <a:latin typeface="宋体" panose="02010600030101010101" pitchFamily="2" charset="-122"/>
              <a:ea typeface="宋体" panose="02010600030101010101" pitchFamily="2" charset="-122"/>
              <a:cs typeface="黑体" panose="02010609060101010101" pitchFamily="49" charset="-122"/>
            </a:endParaRPr>
          </a:p>
          <a:p>
            <a:pPr marL="290830" algn="just">
              <a:lnSpc>
                <a:spcPct val="150000"/>
              </a:lnSpc>
              <a:spcBef>
                <a:spcPts val="750"/>
              </a:spcBef>
              <a:spcAft>
                <a:spcPts val="750"/>
              </a:spcAft>
            </a:pPr>
            <a:endParaRPr lang="en-US" altLang="zh-CN" sz="1000" b="1" kern="100" dirty="0">
              <a:effectLst/>
              <a:latin typeface="宋体" panose="02010600030101010101" pitchFamily="2" charset="-122"/>
              <a:ea typeface="宋体" panose="02010600030101010101" pitchFamily="2" charset="-122"/>
              <a:cs typeface="黑体" panose="02010609060101010101" pitchFamily="49" charset="-122"/>
            </a:endParaRPr>
          </a:p>
        </p:txBody>
      </p:sp>
      <p:sp>
        <p:nvSpPr>
          <p:cNvPr id="7" name="文本框 6">
            <a:extLst>
              <a:ext uri="{FF2B5EF4-FFF2-40B4-BE49-F238E27FC236}">
                <a16:creationId xmlns:a16="http://schemas.microsoft.com/office/drawing/2014/main" id="{FE1CE9D1-5363-0CF0-DBD5-96E6D63BC34F}"/>
              </a:ext>
            </a:extLst>
          </p:cNvPr>
          <p:cNvSpPr txBox="1"/>
          <p:nvPr/>
        </p:nvSpPr>
        <p:spPr>
          <a:xfrm>
            <a:off x="1991078" y="2520880"/>
            <a:ext cx="2763569" cy="3239926"/>
          </a:xfrm>
          <a:prstGeom prst="rect">
            <a:avLst/>
          </a:prstGeom>
          <a:noFill/>
          <a:ln>
            <a:solidFill>
              <a:schemeClr val="accent2">
                <a:lumMod val="75000"/>
              </a:schemeClr>
            </a:solidFill>
          </a:ln>
        </p:spPr>
        <p:txBody>
          <a:bodyPr wrap="square" lIns="0">
            <a:noAutofit/>
          </a:bodyPr>
          <a:lstStyle/>
          <a:p>
            <a:pPr marL="180000">
              <a:lnSpc>
                <a:spcPct val="150000"/>
              </a:lnSpc>
              <a:spcBef>
                <a:spcPts val="750"/>
              </a:spcBef>
              <a:spcAft>
                <a:spcPts val="750"/>
              </a:spcAft>
            </a:pPr>
            <a:r>
              <a:rPr lang="en-US" altLang="zh-CN" dirty="0"/>
              <a:t>1.</a:t>
            </a:r>
            <a:r>
              <a:rPr lang="zh-CN" altLang="zh-CN" dirty="0"/>
              <a:t>民族自豪感的培养； </a:t>
            </a:r>
          </a:p>
          <a:p>
            <a:pPr marL="180000">
              <a:lnSpc>
                <a:spcPct val="150000"/>
              </a:lnSpc>
              <a:spcBef>
                <a:spcPts val="750"/>
              </a:spcBef>
              <a:spcAft>
                <a:spcPts val="750"/>
              </a:spcAft>
            </a:pPr>
            <a:r>
              <a:rPr lang="en-US" altLang="zh-CN" dirty="0"/>
              <a:t>2.</a:t>
            </a:r>
            <a:r>
              <a:rPr lang="zh-CN" altLang="zh-CN" dirty="0"/>
              <a:t>分析问题，解决问题的能力；</a:t>
            </a:r>
          </a:p>
          <a:p>
            <a:pPr marL="180000">
              <a:lnSpc>
                <a:spcPct val="150000"/>
              </a:lnSpc>
              <a:spcBef>
                <a:spcPts val="750"/>
              </a:spcBef>
              <a:spcAft>
                <a:spcPts val="750"/>
              </a:spcAft>
            </a:pPr>
            <a:r>
              <a:rPr lang="en-US" altLang="zh-CN" dirty="0"/>
              <a:t>3.</a:t>
            </a:r>
            <a:r>
              <a:rPr lang="zh-CN" altLang="zh-CN" dirty="0"/>
              <a:t>探究本质的能力；</a:t>
            </a:r>
            <a:endParaRPr lang="en-US" altLang="zh-CN" dirty="0"/>
          </a:p>
          <a:p>
            <a:pPr marL="180000">
              <a:lnSpc>
                <a:spcPct val="150000"/>
              </a:lnSpc>
              <a:spcBef>
                <a:spcPts val="750"/>
              </a:spcBef>
              <a:spcAft>
                <a:spcPts val="750"/>
              </a:spcAft>
            </a:pPr>
            <a:endParaRPr lang="en-US" altLang="zh-CN" dirty="0"/>
          </a:p>
          <a:p>
            <a:pPr marL="180000">
              <a:lnSpc>
                <a:spcPct val="150000"/>
              </a:lnSpc>
              <a:spcBef>
                <a:spcPts val="750"/>
              </a:spcBef>
              <a:spcAft>
                <a:spcPts val="750"/>
              </a:spcAft>
            </a:pPr>
            <a:endParaRPr lang="zh-CN" altLang="zh-CN" dirty="0"/>
          </a:p>
          <a:p>
            <a:pPr marL="290830">
              <a:lnSpc>
                <a:spcPct val="150000"/>
              </a:lnSpc>
              <a:spcBef>
                <a:spcPts val="750"/>
              </a:spcBef>
              <a:spcAft>
                <a:spcPts val="750"/>
              </a:spcAft>
            </a:pPr>
            <a:endParaRPr lang="en-US" altLang="zh-CN" sz="1000" b="1" kern="2200" dirty="0">
              <a:latin typeface="宋体" panose="02010600030101010101" pitchFamily="2" charset="-122"/>
              <a:ea typeface="宋体" panose="02010600030101010101" pitchFamily="2" charset="-122"/>
              <a:cs typeface="黑体" panose="02010609060101010101" pitchFamily="49" charset="-122"/>
            </a:endParaRPr>
          </a:p>
        </p:txBody>
      </p:sp>
      <p:sp>
        <p:nvSpPr>
          <p:cNvPr id="4" name="文本框 3">
            <a:extLst>
              <a:ext uri="{FF2B5EF4-FFF2-40B4-BE49-F238E27FC236}">
                <a16:creationId xmlns:a16="http://schemas.microsoft.com/office/drawing/2014/main" id="{3B0D05D6-6D50-ED38-8B35-80BCF5EFAA2D}"/>
              </a:ext>
            </a:extLst>
          </p:cNvPr>
          <p:cNvSpPr txBox="1"/>
          <p:nvPr/>
        </p:nvSpPr>
        <p:spPr>
          <a:xfrm>
            <a:off x="2757882" y="1990725"/>
            <a:ext cx="1162050" cy="369332"/>
          </a:xfrm>
          <a:prstGeom prst="rect">
            <a:avLst/>
          </a:prstGeom>
          <a:noFill/>
          <a:ln>
            <a:solidFill>
              <a:schemeClr val="accent2">
                <a:lumMod val="75000"/>
              </a:schemeClr>
            </a:solidFill>
          </a:ln>
        </p:spPr>
        <p:txBody>
          <a:bodyPr wrap="square" rtlCol="0">
            <a:spAutoFit/>
          </a:bodyPr>
          <a:lstStyle/>
          <a:p>
            <a:r>
              <a:rPr lang="zh-CN" altLang="en-US" dirty="0"/>
              <a:t>素质目标</a:t>
            </a:r>
          </a:p>
        </p:txBody>
      </p:sp>
      <p:sp>
        <p:nvSpPr>
          <p:cNvPr id="6" name="文本框 5">
            <a:extLst>
              <a:ext uri="{FF2B5EF4-FFF2-40B4-BE49-F238E27FC236}">
                <a16:creationId xmlns:a16="http://schemas.microsoft.com/office/drawing/2014/main" id="{1E7CCEED-EC8C-58DC-F758-023D57FE281C}"/>
              </a:ext>
            </a:extLst>
          </p:cNvPr>
          <p:cNvSpPr txBox="1"/>
          <p:nvPr/>
        </p:nvSpPr>
        <p:spPr>
          <a:xfrm>
            <a:off x="5969589" y="1990725"/>
            <a:ext cx="1162050" cy="369332"/>
          </a:xfrm>
          <a:prstGeom prst="rect">
            <a:avLst/>
          </a:prstGeom>
          <a:noFill/>
          <a:ln>
            <a:solidFill>
              <a:schemeClr val="accent2">
                <a:lumMod val="75000"/>
              </a:schemeClr>
            </a:solidFill>
          </a:ln>
        </p:spPr>
        <p:txBody>
          <a:bodyPr wrap="square" rtlCol="0">
            <a:spAutoFit/>
          </a:bodyPr>
          <a:lstStyle/>
          <a:p>
            <a:r>
              <a:rPr lang="zh-CN" altLang="en-US" dirty="0"/>
              <a:t>知识目标</a:t>
            </a:r>
          </a:p>
        </p:txBody>
      </p:sp>
      <p:sp>
        <p:nvSpPr>
          <p:cNvPr id="8" name="文本框 7">
            <a:extLst>
              <a:ext uri="{FF2B5EF4-FFF2-40B4-BE49-F238E27FC236}">
                <a16:creationId xmlns:a16="http://schemas.microsoft.com/office/drawing/2014/main" id="{94C6DBD8-35D2-32D4-85EA-E3B2CE5F7473}"/>
              </a:ext>
            </a:extLst>
          </p:cNvPr>
          <p:cNvSpPr txBox="1"/>
          <p:nvPr/>
        </p:nvSpPr>
        <p:spPr>
          <a:xfrm>
            <a:off x="9429750" y="1990725"/>
            <a:ext cx="1162050" cy="369332"/>
          </a:xfrm>
          <a:prstGeom prst="rect">
            <a:avLst/>
          </a:prstGeom>
          <a:noFill/>
          <a:ln>
            <a:solidFill>
              <a:schemeClr val="accent2">
                <a:lumMod val="75000"/>
              </a:schemeClr>
            </a:solidFill>
          </a:ln>
        </p:spPr>
        <p:txBody>
          <a:bodyPr wrap="square" rtlCol="0">
            <a:spAutoFit/>
          </a:bodyPr>
          <a:lstStyle/>
          <a:p>
            <a:r>
              <a:rPr lang="zh-CN" altLang="en-US" dirty="0"/>
              <a:t>能力目标</a:t>
            </a:r>
          </a:p>
        </p:txBody>
      </p:sp>
      <p:pic>
        <p:nvPicPr>
          <p:cNvPr id="17" name="图形 16" descr="v 形箭头">
            <a:extLst>
              <a:ext uri="{FF2B5EF4-FFF2-40B4-BE49-F238E27FC236}">
                <a16:creationId xmlns:a16="http://schemas.microsoft.com/office/drawing/2014/main" id="{C080B6EC-E714-847A-9B59-CCB362A9977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685137" y="1878221"/>
            <a:ext cx="628890" cy="628890"/>
          </a:xfrm>
          <a:prstGeom prst="rect">
            <a:avLst/>
          </a:prstGeom>
        </p:spPr>
      </p:pic>
      <p:pic>
        <p:nvPicPr>
          <p:cNvPr id="19" name="图形 18" descr="v 形箭头">
            <a:extLst>
              <a:ext uri="{FF2B5EF4-FFF2-40B4-BE49-F238E27FC236}">
                <a16:creationId xmlns:a16="http://schemas.microsoft.com/office/drawing/2014/main" id="{1802E2D4-31F6-DE55-6E15-4CFAA4085F4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66249" y="1860946"/>
            <a:ext cx="628890" cy="628890"/>
          </a:xfrm>
          <a:prstGeom prst="rect">
            <a:avLst/>
          </a:prstGeom>
        </p:spPr>
      </p:pic>
      <p:sp>
        <p:nvSpPr>
          <p:cNvPr id="10" name="文本框 9"/>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：液压泵的基本认知</a:t>
            </a:r>
          </a:p>
        </p:txBody>
      </p:sp>
    </p:spTree>
    <p:extLst>
      <p:ext uri="{BB962C8B-B14F-4D97-AF65-F5344CB8AC3E}">
        <p14:creationId xmlns:p14="http://schemas.microsoft.com/office/powerpoint/2010/main" val="33444444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45E84952-4EB0-316E-3802-9DA0A920C619}"/>
              </a:ext>
            </a:extLst>
          </p:cNvPr>
          <p:cNvSpPr>
            <a:spLocks noChangeArrowheads="1"/>
          </p:cNvSpPr>
          <p:nvPr/>
        </p:nvSpPr>
        <p:spPr bwMode="auto">
          <a:xfrm>
            <a:off x="2341893" y="2191088"/>
            <a:ext cx="8355012" cy="1336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50000"/>
              </a:lnSpc>
            </a:pPr>
            <a:r>
              <a:rPr lang="en-US" altLang="zh-CN" sz="2000" b="1" dirty="0"/>
              <a:t>     </a:t>
            </a:r>
            <a:r>
              <a:rPr lang="zh-CN" altLang="zh-CN" dirty="0">
                <a:latin typeface="+mn-lt"/>
                <a:ea typeface="+mn-ea"/>
              </a:rPr>
              <a:t>液压系统的动力元件——液压泵，是系统不可缺少的核心元件，它将原动机（电动机或内燃机）输入的机械能转换为工作介质的液压能输出，为液压系统提供足够流量的压力油，是一种能量转换装置。</a:t>
            </a:r>
            <a:r>
              <a:rPr lang="zh-CN" altLang="en-US" dirty="0">
                <a:latin typeface="+mn-lt"/>
                <a:ea typeface="+mn-ea"/>
              </a:rPr>
              <a:t>   </a:t>
            </a:r>
            <a:endParaRPr lang="en-US" altLang="zh-CN" dirty="0">
              <a:latin typeface="+mn-lt"/>
              <a:ea typeface="+mn-ea"/>
            </a:endParaRPr>
          </a:p>
        </p:txBody>
      </p:sp>
      <p:sp>
        <p:nvSpPr>
          <p:cNvPr id="5" name="文本框 4">
            <a:extLst>
              <a:ext uri="{FF2B5EF4-FFF2-40B4-BE49-F238E27FC236}">
                <a16:creationId xmlns:a16="http://schemas.microsoft.com/office/drawing/2014/main" id="{6A80A2D5-8146-6416-CDD8-BC36AF59244B}"/>
              </a:ext>
            </a:extLst>
          </p:cNvPr>
          <p:cNvSpPr txBox="1"/>
          <p:nvPr/>
        </p:nvSpPr>
        <p:spPr>
          <a:xfrm>
            <a:off x="2066924" y="1455312"/>
            <a:ext cx="2726749" cy="369332"/>
          </a:xfrm>
          <a:prstGeom prst="rect">
            <a:avLst/>
          </a:prstGeom>
          <a:noFill/>
        </p:spPr>
        <p:txBody>
          <a:bodyPr wrap="square" rtlCol="0">
            <a:spAutoFit/>
          </a:bodyPr>
          <a:lstStyle/>
          <a:p>
            <a:r>
              <a:rPr lang="zh-CN" altLang="en-US" dirty="0"/>
              <a:t>一、液压泵的基础知识</a:t>
            </a:r>
          </a:p>
        </p:txBody>
      </p:sp>
      <p:sp>
        <p:nvSpPr>
          <p:cNvPr id="6" name="文本框 5"/>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：液压泵的基本认知</a:t>
            </a:r>
          </a:p>
        </p:txBody>
      </p:sp>
    </p:spTree>
    <p:extLst>
      <p:ext uri="{BB962C8B-B14F-4D97-AF65-F5344CB8AC3E}">
        <p14:creationId xmlns:p14="http://schemas.microsoft.com/office/powerpoint/2010/main" val="2448500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a:extLst>
              <a:ext uri="{FF2B5EF4-FFF2-40B4-BE49-F238E27FC236}">
                <a16:creationId xmlns:a16="http://schemas.microsoft.com/office/drawing/2014/main" id="{313848D0-0126-11E3-649A-D76B55FBF5D7}"/>
              </a:ext>
            </a:extLst>
          </p:cNvPr>
          <p:cNvSpPr txBox="1"/>
          <p:nvPr/>
        </p:nvSpPr>
        <p:spPr>
          <a:xfrm>
            <a:off x="1912553" y="1527243"/>
            <a:ext cx="2640973" cy="369332"/>
          </a:xfrm>
          <a:prstGeom prst="rect">
            <a:avLst/>
          </a:prstGeom>
          <a:noFill/>
        </p:spPr>
        <p:txBody>
          <a:bodyPr wrap="square" rtlCol="0">
            <a:spAutoFit/>
          </a:bodyPr>
          <a:lstStyle/>
          <a:p>
            <a:r>
              <a:rPr lang="en-US" altLang="zh-CN" dirty="0"/>
              <a:t>1</a:t>
            </a:r>
            <a:r>
              <a:rPr lang="zh-CN" altLang="en-US" dirty="0"/>
              <a:t>、液压泵的工作原理</a:t>
            </a:r>
          </a:p>
        </p:txBody>
      </p:sp>
      <p:pic>
        <p:nvPicPr>
          <p:cNvPr id="3074" name="Picture 47" descr="0000000"/>
          <p:cNvPicPr>
            <a:picLocks noChangeAspect="1" noChangeArrowheads="1"/>
          </p:cNvPicPr>
          <p:nvPr/>
        </p:nvPicPr>
        <p:blipFill>
          <a:blip r:embed="rId2">
            <a:clrChange>
              <a:clrFrom>
                <a:srgbClr val="CCCCCC"/>
              </a:clrFrom>
              <a:clrTo>
                <a:srgbClr val="CCCCCC">
                  <a:alpha val="0"/>
                </a:srgbClr>
              </a:clrTo>
            </a:clrChange>
            <a:extLst>
              <a:ext uri="{28A0092B-C50C-407E-A947-70E740481C1C}">
                <a14:useLocalDpi xmlns:a14="http://schemas.microsoft.com/office/drawing/2010/main" val="0"/>
              </a:ext>
            </a:extLst>
          </a:blip>
          <a:srcRect/>
          <a:stretch>
            <a:fillRect/>
          </a:stretch>
        </p:blipFill>
        <p:spPr bwMode="auto">
          <a:xfrm>
            <a:off x="2461636" y="2503054"/>
            <a:ext cx="3540792" cy="2516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48" descr="z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9308" y="2378647"/>
            <a:ext cx="3154074" cy="2556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707663" y="5287816"/>
            <a:ext cx="6167073" cy="507831"/>
          </a:xfrm>
          <a:prstGeom prst="rect">
            <a:avLst/>
          </a:prstGeom>
        </p:spPr>
        <p:txBody>
          <a:bodyPr wrap="none">
            <a:spAutoFit/>
          </a:bodyPr>
          <a:lstStyle/>
          <a:p>
            <a:pPr indent="127000" algn="ctr">
              <a:lnSpc>
                <a:spcPct val="150000"/>
              </a:lnSpc>
              <a:spcAft>
                <a:spcPts val="0"/>
              </a:spcAft>
            </a:pPr>
            <a:r>
              <a:rPr lang="en-US" altLang="zh-CN" kern="0" dirty="0">
                <a:solidFill>
                  <a:srgbClr val="000000"/>
                </a:solidFill>
                <a:latin typeface="宋体" panose="02010600030101010101" pitchFamily="2" charset="-122"/>
                <a:ea typeface="宋体" panose="02010600030101010101" pitchFamily="2" charset="-122"/>
                <a:cs typeface="黑?"/>
              </a:rPr>
              <a:t>1-</a:t>
            </a:r>
            <a:r>
              <a:rPr lang="zh-CN" altLang="zh-CN" kern="0" dirty="0">
                <a:solidFill>
                  <a:srgbClr val="000000"/>
                </a:solidFill>
                <a:latin typeface="Times New Roman" panose="02020603050405020304" pitchFamily="18" charset="0"/>
                <a:ea typeface="宋体" panose="02010600030101010101" pitchFamily="2" charset="-122"/>
                <a:cs typeface="黑?"/>
              </a:rPr>
              <a:t>偏心轮</a:t>
            </a:r>
            <a:r>
              <a:rPr lang="en-US" altLang="zh-CN" kern="0" dirty="0">
                <a:solidFill>
                  <a:srgbClr val="000000"/>
                </a:solidFill>
                <a:latin typeface="Times New Roman" panose="02020603050405020304" pitchFamily="18" charset="0"/>
                <a:ea typeface="宋体" panose="02010600030101010101" pitchFamily="2" charset="-122"/>
                <a:cs typeface="黑?"/>
              </a:rPr>
              <a:t>  2-</a:t>
            </a:r>
            <a:r>
              <a:rPr lang="zh-CN" altLang="zh-CN" kern="0" dirty="0">
                <a:solidFill>
                  <a:srgbClr val="000000"/>
                </a:solidFill>
                <a:latin typeface="Times New Roman" panose="02020603050405020304" pitchFamily="18" charset="0"/>
                <a:ea typeface="宋体" panose="02010600030101010101" pitchFamily="2" charset="-122"/>
                <a:cs typeface="黑?"/>
              </a:rPr>
              <a:t>柱塞</a:t>
            </a:r>
            <a:r>
              <a:rPr lang="en-US" altLang="zh-CN" kern="0" dirty="0">
                <a:solidFill>
                  <a:srgbClr val="000000"/>
                </a:solidFill>
                <a:latin typeface="Times New Roman" panose="02020603050405020304" pitchFamily="18" charset="0"/>
                <a:ea typeface="宋体" panose="02010600030101010101" pitchFamily="2" charset="-122"/>
                <a:cs typeface="黑?"/>
              </a:rPr>
              <a:t>  3-</a:t>
            </a:r>
            <a:r>
              <a:rPr lang="zh-CN" altLang="zh-CN" kern="0" dirty="0">
                <a:solidFill>
                  <a:srgbClr val="000000"/>
                </a:solidFill>
                <a:latin typeface="Times New Roman" panose="02020603050405020304" pitchFamily="18" charset="0"/>
                <a:ea typeface="宋体" panose="02010600030101010101" pitchFamily="2" charset="-122"/>
                <a:cs typeface="黑?"/>
              </a:rPr>
              <a:t>泵体</a:t>
            </a:r>
            <a:r>
              <a:rPr lang="en-US" altLang="zh-CN" kern="0" dirty="0">
                <a:solidFill>
                  <a:srgbClr val="000000"/>
                </a:solidFill>
                <a:latin typeface="Times New Roman" panose="02020603050405020304" pitchFamily="18" charset="0"/>
                <a:ea typeface="宋体" panose="02010600030101010101" pitchFamily="2" charset="-122"/>
                <a:cs typeface="黑?"/>
              </a:rPr>
              <a:t>  4-</a:t>
            </a:r>
            <a:r>
              <a:rPr lang="zh-CN" altLang="zh-CN" kern="0" dirty="0">
                <a:solidFill>
                  <a:srgbClr val="000000"/>
                </a:solidFill>
                <a:latin typeface="Times New Roman" panose="02020603050405020304" pitchFamily="18" charset="0"/>
                <a:ea typeface="宋体" panose="02010600030101010101" pitchFamily="2" charset="-122"/>
                <a:cs typeface="黑?"/>
              </a:rPr>
              <a:t>弹簧</a:t>
            </a:r>
            <a:r>
              <a:rPr lang="en-US" altLang="zh-CN" kern="0" dirty="0">
                <a:solidFill>
                  <a:srgbClr val="000000"/>
                </a:solidFill>
                <a:latin typeface="Times New Roman" panose="02020603050405020304" pitchFamily="18" charset="0"/>
                <a:ea typeface="宋体" panose="02010600030101010101" pitchFamily="2" charset="-122"/>
                <a:cs typeface="黑?"/>
              </a:rPr>
              <a:t>  5</a:t>
            </a:r>
            <a:r>
              <a:rPr lang="zh-CN" altLang="zh-CN" kern="0" dirty="0">
                <a:solidFill>
                  <a:srgbClr val="000000"/>
                </a:solidFill>
                <a:latin typeface="Times New Roman" panose="02020603050405020304" pitchFamily="18" charset="0"/>
                <a:ea typeface="宋体" panose="02010600030101010101" pitchFamily="2" charset="-122"/>
                <a:cs typeface="黑?"/>
              </a:rPr>
              <a:t>、</a:t>
            </a:r>
            <a:r>
              <a:rPr lang="en-US" altLang="zh-CN" kern="0" dirty="0">
                <a:solidFill>
                  <a:srgbClr val="000000"/>
                </a:solidFill>
                <a:latin typeface="Times New Roman" panose="02020603050405020304" pitchFamily="18" charset="0"/>
                <a:ea typeface="宋体" panose="02010600030101010101" pitchFamily="2" charset="-122"/>
                <a:cs typeface="黑?"/>
              </a:rPr>
              <a:t>6-</a:t>
            </a:r>
            <a:r>
              <a:rPr lang="zh-CN" altLang="zh-CN" kern="0" dirty="0">
                <a:solidFill>
                  <a:srgbClr val="000000"/>
                </a:solidFill>
                <a:latin typeface="Times New Roman" panose="02020603050405020304" pitchFamily="18" charset="0"/>
                <a:ea typeface="宋体" panose="02010600030101010101" pitchFamily="2" charset="-122"/>
                <a:cs typeface="黑?"/>
              </a:rPr>
              <a:t>单向阀  </a:t>
            </a:r>
            <a:r>
              <a:rPr lang="en-US" altLang="zh-CN" kern="0" dirty="0">
                <a:solidFill>
                  <a:srgbClr val="000000"/>
                </a:solidFill>
                <a:latin typeface="Times New Roman" panose="02020603050405020304" pitchFamily="18" charset="0"/>
                <a:ea typeface="宋体" panose="02010600030101010101" pitchFamily="2" charset="-122"/>
                <a:cs typeface="黑?"/>
              </a:rPr>
              <a:t>a-</a:t>
            </a:r>
            <a:r>
              <a:rPr lang="zh-CN" altLang="zh-CN" kern="0" dirty="0">
                <a:solidFill>
                  <a:srgbClr val="000000"/>
                </a:solidFill>
                <a:latin typeface="Times New Roman" panose="02020603050405020304" pitchFamily="18" charset="0"/>
                <a:ea typeface="宋体" panose="02010600030101010101" pitchFamily="2" charset="-122"/>
                <a:cs typeface="黑?"/>
              </a:rPr>
              <a:t>密封容积 </a:t>
            </a:r>
            <a:endParaRPr lang="zh-CN" altLang="zh-CN" sz="2400" kern="100" dirty="0">
              <a:effectLst/>
              <a:latin typeface="Times New Roman" panose="02020603050405020304" pitchFamily="18" charset="0"/>
              <a:ea typeface="宋体" panose="02010600030101010101" pitchFamily="2" charset="-122"/>
            </a:endParaRPr>
          </a:p>
        </p:txBody>
      </p:sp>
      <p:sp>
        <p:nvSpPr>
          <p:cNvPr id="8" name="文本框 7"/>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：液压泵的基本认知</a:t>
            </a:r>
          </a:p>
        </p:txBody>
      </p:sp>
    </p:spTree>
    <p:extLst>
      <p:ext uri="{BB962C8B-B14F-4D97-AF65-F5344CB8AC3E}">
        <p14:creationId xmlns:p14="http://schemas.microsoft.com/office/powerpoint/2010/main" val="37837769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81BB57A0-13B7-5269-62A9-496DC9AF28E0}"/>
              </a:ext>
            </a:extLst>
          </p:cNvPr>
          <p:cNvSpPr txBox="1"/>
          <p:nvPr/>
        </p:nvSpPr>
        <p:spPr>
          <a:xfrm>
            <a:off x="1945962" y="1924301"/>
            <a:ext cx="2149812" cy="369332"/>
          </a:xfrm>
          <a:prstGeom prst="rect">
            <a:avLst/>
          </a:prstGeom>
          <a:noFill/>
        </p:spPr>
        <p:txBody>
          <a:bodyPr wrap="square" rtlCol="0">
            <a:spAutoFit/>
          </a:bodyPr>
          <a:lstStyle/>
          <a:p>
            <a:r>
              <a:rPr lang="en-US" altLang="zh-CN" dirty="0"/>
              <a:t>2</a:t>
            </a:r>
            <a:r>
              <a:rPr lang="zh-CN" altLang="en-US" dirty="0"/>
              <a:t>、液压泵的特点</a:t>
            </a:r>
          </a:p>
        </p:txBody>
      </p:sp>
      <p:sp>
        <p:nvSpPr>
          <p:cNvPr id="2" name="矩形 1"/>
          <p:cNvSpPr/>
          <p:nvPr/>
        </p:nvSpPr>
        <p:spPr>
          <a:xfrm>
            <a:off x="1551709" y="2469123"/>
            <a:ext cx="9337964" cy="1477328"/>
          </a:xfrm>
          <a:prstGeom prst="rect">
            <a:avLst/>
          </a:prstGeom>
        </p:spPr>
        <p:txBody>
          <a:bodyPr wrap="square">
            <a:spAutoFit/>
          </a:bodyPr>
          <a:lstStyle/>
          <a:p>
            <a:pPr indent="266700" algn="just">
              <a:lnSpc>
                <a:spcPct val="150000"/>
              </a:lnSpc>
              <a:spcAft>
                <a:spcPts val="0"/>
              </a:spcAft>
            </a:pPr>
            <a:r>
              <a:rPr lang="zh-CN" altLang="zh-CN" sz="2000" kern="100" dirty="0">
                <a:latin typeface="宋体" panose="02010600030101010101" pitchFamily="2" charset="-122"/>
                <a:ea typeface="宋体" panose="02010600030101010101" pitchFamily="2" charset="-122"/>
              </a:rPr>
              <a:t>（</a:t>
            </a:r>
            <a:r>
              <a:rPr lang="en-US" altLang="zh-CN" sz="2000" kern="100" dirty="0">
                <a:latin typeface="宋体" panose="02010600030101010101" pitchFamily="2" charset="-122"/>
                <a:ea typeface="宋体" panose="02010600030101010101" pitchFamily="2" charset="-122"/>
              </a:rPr>
              <a:t>1</a:t>
            </a:r>
            <a:r>
              <a:rPr lang="zh-CN" altLang="zh-CN" sz="2000" kern="100" dirty="0">
                <a:latin typeface="宋体" panose="02010600030101010101" pitchFamily="2" charset="-122"/>
                <a:ea typeface="宋体" panose="02010600030101010101" pitchFamily="2" charset="-122"/>
              </a:rPr>
              <a:t>）具有若干个周期性变化的密封容积。</a:t>
            </a:r>
          </a:p>
          <a:p>
            <a:pPr indent="266700" algn="just">
              <a:lnSpc>
                <a:spcPct val="150000"/>
              </a:lnSpc>
              <a:spcAft>
                <a:spcPts val="0"/>
              </a:spcAft>
            </a:pPr>
            <a:r>
              <a:rPr lang="zh-CN" altLang="zh-CN" sz="2000" kern="100" dirty="0">
                <a:latin typeface="宋体" panose="02010600030101010101" pitchFamily="2" charset="-122"/>
                <a:ea typeface="宋体" panose="02010600030101010101" pitchFamily="2" charset="-122"/>
              </a:rPr>
              <a:t>（</a:t>
            </a:r>
            <a:r>
              <a:rPr lang="en-US" altLang="zh-CN" sz="2000" kern="100" dirty="0">
                <a:latin typeface="宋体" panose="02010600030101010101" pitchFamily="2" charset="-122"/>
                <a:ea typeface="宋体" panose="02010600030101010101" pitchFamily="2" charset="-122"/>
              </a:rPr>
              <a:t>2</a:t>
            </a:r>
            <a:r>
              <a:rPr lang="zh-CN" altLang="zh-CN" sz="2000" kern="100" dirty="0">
                <a:latin typeface="宋体" panose="02010600030101010101" pitchFamily="2" charset="-122"/>
                <a:ea typeface="宋体" panose="02010600030101010101" pitchFamily="2" charset="-122"/>
              </a:rPr>
              <a:t>）具有相应的配流机构。</a:t>
            </a:r>
          </a:p>
          <a:p>
            <a:pPr indent="266700" algn="just">
              <a:lnSpc>
                <a:spcPct val="150000"/>
              </a:lnSpc>
              <a:spcAft>
                <a:spcPts val="0"/>
              </a:spcAft>
            </a:pPr>
            <a:r>
              <a:rPr lang="zh-CN" altLang="zh-CN" sz="2000" kern="100" dirty="0">
                <a:latin typeface="宋体" panose="02010600030101010101" pitchFamily="2" charset="-122"/>
                <a:ea typeface="宋体" panose="02010600030101010101" pitchFamily="2" charset="-122"/>
              </a:rPr>
              <a:t>（</a:t>
            </a:r>
            <a:r>
              <a:rPr lang="en-US" altLang="zh-CN" sz="2000" kern="100" dirty="0">
                <a:latin typeface="宋体" panose="02010600030101010101" pitchFamily="2" charset="-122"/>
                <a:ea typeface="宋体" panose="02010600030101010101" pitchFamily="2" charset="-122"/>
              </a:rPr>
              <a:t>3</a:t>
            </a:r>
            <a:r>
              <a:rPr lang="zh-CN" altLang="zh-CN" sz="2000" kern="100" dirty="0">
                <a:latin typeface="宋体" panose="02010600030101010101" pitchFamily="2" charset="-122"/>
                <a:ea typeface="宋体" panose="02010600030101010101" pitchFamily="2" charset="-122"/>
              </a:rPr>
              <a:t>）油箱内液体的压力必须等于或大于大气压力。</a:t>
            </a:r>
          </a:p>
        </p:txBody>
      </p:sp>
      <p:sp>
        <p:nvSpPr>
          <p:cNvPr id="4" name="文本框 3"/>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：液压泵的基本认知</a:t>
            </a:r>
          </a:p>
        </p:txBody>
      </p:sp>
    </p:spTree>
    <p:extLst>
      <p:ext uri="{BB962C8B-B14F-4D97-AF65-F5344CB8AC3E}">
        <p14:creationId xmlns:p14="http://schemas.microsoft.com/office/powerpoint/2010/main" val="2537890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81BB57A0-13B7-5269-62A9-496DC9AF28E0}"/>
              </a:ext>
            </a:extLst>
          </p:cNvPr>
          <p:cNvSpPr txBox="1"/>
          <p:nvPr/>
        </p:nvSpPr>
        <p:spPr>
          <a:xfrm>
            <a:off x="1659634" y="1342418"/>
            <a:ext cx="2569465" cy="369332"/>
          </a:xfrm>
          <a:prstGeom prst="rect">
            <a:avLst/>
          </a:prstGeom>
          <a:noFill/>
        </p:spPr>
        <p:txBody>
          <a:bodyPr wrap="square" rtlCol="0">
            <a:spAutoFit/>
          </a:bodyPr>
          <a:lstStyle/>
          <a:p>
            <a:r>
              <a:rPr lang="en-US" altLang="zh-CN" dirty="0"/>
              <a:t>3</a:t>
            </a:r>
            <a:r>
              <a:rPr lang="zh-CN" altLang="en-US" dirty="0"/>
              <a:t>、液压泵的分类</a:t>
            </a:r>
          </a:p>
        </p:txBody>
      </p:sp>
      <p:sp>
        <p:nvSpPr>
          <p:cNvPr id="2" name="文本框 99">
            <a:extLst>
              <a:ext uri="{FF2B5EF4-FFF2-40B4-BE49-F238E27FC236}">
                <a16:creationId xmlns:a16="http://schemas.microsoft.com/office/drawing/2014/main" id="{D2E1DB80-63EC-FCD6-9F16-C9FD9A462743}"/>
              </a:ext>
            </a:extLst>
          </p:cNvPr>
          <p:cNvSpPr txBox="1">
            <a:spLocks noChangeArrowheads="1"/>
          </p:cNvSpPr>
          <p:nvPr/>
        </p:nvSpPr>
        <p:spPr bwMode="auto">
          <a:xfrm>
            <a:off x="1775433" y="1913073"/>
            <a:ext cx="9982200" cy="49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defRPr>
                <a:solidFill>
                  <a:schemeClr val="tx1"/>
                </a:solidFill>
                <a:latin typeface="Arial" panose="020B0604020202020204" pitchFamily="34" charset="0"/>
                <a:ea typeface="黑体" panose="02010609060101010101" pitchFamily="49" charset="-122"/>
              </a:defRPr>
            </a:lvl1pPr>
            <a:lvl2pPr>
              <a:defRPr>
                <a:solidFill>
                  <a:schemeClr val="tx1"/>
                </a:solidFill>
                <a:latin typeface="Arial" panose="020B0604020202020204" pitchFamily="34" charset="0"/>
                <a:ea typeface="黑体" panose="02010609060101010101" pitchFamily="49" charset="-122"/>
              </a:defRPr>
            </a:lvl2pPr>
            <a:lvl3pPr>
              <a:defRPr>
                <a:solidFill>
                  <a:schemeClr val="tx1"/>
                </a:solidFill>
                <a:latin typeface="Arial" panose="020B0604020202020204" pitchFamily="34" charset="0"/>
                <a:ea typeface="黑体" panose="02010609060101010101" pitchFamily="49" charset="-122"/>
              </a:defRPr>
            </a:lvl3pPr>
            <a:lvl4pPr>
              <a:defRPr>
                <a:solidFill>
                  <a:schemeClr val="tx1"/>
                </a:solidFill>
                <a:latin typeface="Arial" panose="020B0604020202020204" pitchFamily="34" charset="0"/>
                <a:ea typeface="黑体" panose="02010609060101010101" pitchFamily="49" charset="-122"/>
              </a:defRPr>
            </a:lvl4pPr>
            <a:lvl5pPr>
              <a:defRPr>
                <a:solidFill>
                  <a:schemeClr val="tx1"/>
                </a:solidFill>
                <a:latin typeface="Arial" panose="020B0604020202020204" pitchFamily="34" charset="0"/>
                <a:ea typeface="黑体" panose="02010609060101010101" pitchFamily="49"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pitchFamily="49"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pitchFamily="49"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pitchFamily="49"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pitchFamily="49" charset="-122"/>
              </a:defRPr>
            </a:lvl9pPr>
          </a:lstStyle>
          <a:p>
            <a:pPr marL="0" indent="0">
              <a:lnSpc>
                <a:spcPct val="150000"/>
              </a:lnSpc>
              <a:spcBef>
                <a:spcPts val="750"/>
              </a:spcBef>
              <a:buClr>
                <a:schemeClr val="accent1"/>
              </a:buClr>
              <a:buSzPct val="60000"/>
            </a:pPr>
            <a:r>
              <a:rPr lang="en-US" altLang="zh-CN" sz="2000" b="1" dirty="0">
                <a:ea typeface="宋体" panose="02010600030101010101" pitchFamily="2" charset="-122"/>
              </a:rPr>
              <a:t>       </a:t>
            </a:r>
            <a:endParaRPr lang="en-US" altLang="zh-CN" sz="2000" dirty="0">
              <a:latin typeface="宋体" panose="02010600030101010101" pitchFamily="2" charset="-122"/>
              <a:ea typeface="宋体" panose="02010600030101010101"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1023406333"/>
              </p:ext>
            </p:extLst>
          </p:nvPr>
        </p:nvGraphicFramePr>
        <p:xfrm>
          <a:off x="2133600" y="2133600"/>
          <a:ext cx="8128000" cy="1736436"/>
        </p:xfrm>
        <a:graphic>
          <a:graphicData uri="http://schemas.openxmlformats.org/drawingml/2006/table">
            <a:tbl>
              <a:tblPr firstRow="1" bandRow="1">
                <a:tableStyleId>{5C22544A-7EE6-4342-B048-85BDC9FD1C3A}</a:tableStyleId>
              </a:tblPr>
              <a:tblGrid>
                <a:gridCol w="1902691">
                  <a:extLst>
                    <a:ext uri="{9D8B030D-6E8A-4147-A177-3AD203B41FA5}">
                      <a16:colId xmlns:a16="http://schemas.microsoft.com/office/drawing/2014/main" val="3893079900"/>
                    </a:ext>
                  </a:extLst>
                </a:gridCol>
                <a:gridCol w="1902691">
                  <a:extLst>
                    <a:ext uri="{9D8B030D-6E8A-4147-A177-3AD203B41FA5}">
                      <a16:colId xmlns:a16="http://schemas.microsoft.com/office/drawing/2014/main" val="396851937"/>
                    </a:ext>
                  </a:extLst>
                </a:gridCol>
                <a:gridCol w="2096654">
                  <a:extLst>
                    <a:ext uri="{9D8B030D-6E8A-4147-A177-3AD203B41FA5}">
                      <a16:colId xmlns:a16="http://schemas.microsoft.com/office/drawing/2014/main" val="3195265304"/>
                    </a:ext>
                  </a:extLst>
                </a:gridCol>
                <a:gridCol w="2225964">
                  <a:extLst>
                    <a:ext uri="{9D8B030D-6E8A-4147-A177-3AD203B41FA5}">
                      <a16:colId xmlns:a16="http://schemas.microsoft.com/office/drawing/2014/main" val="1373439135"/>
                    </a:ext>
                  </a:extLst>
                </a:gridCol>
              </a:tblGrid>
              <a:tr h="831273">
                <a:tc>
                  <a:txBody>
                    <a:bodyPr/>
                    <a:lstStyle/>
                    <a:p>
                      <a:pPr algn="ctr"/>
                      <a:r>
                        <a:rPr lang="zh-CN" altLang="en-US" dirty="0"/>
                        <a:t>按结构不同</a:t>
                      </a:r>
                    </a:p>
                  </a:txBody>
                  <a:tcPr anchor="ctr"/>
                </a:tc>
                <a:tc>
                  <a:txBody>
                    <a:bodyPr/>
                    <a:lstStyle/>
                    <a:p>
                      <a:pPr algn="ctr"/>
                      <a:r>
                        <a:rPr lang="zh-CN" altLang="en-US" dirty="0"/>
                        <a:t>按输出流量</a:t>
                      </a:r>
                    </a:p>
                  </a:txBody>
                  <a:tcPr anchor="ctr"/>
                </a:tc>
                <a:tc>
                  <a:txBody>
                    <a:bodyPr/>
                    <a:lstStyle/>
                    <a:p>
                      <a:pPr algn="ctr"/>
                      <a:r>
                        <a:rPr lang="zh-CN" altLang="en-US" dirty="0"/>
                        <a:t>按输出油液方向</a:t>
                      </a:r>
                    </a:p>
                  </a:txBody>
                  <a:tcPr anchor="ctr"/>
                </a:tc>
                <a:tc>
                  <a:txBody>
                    <a:bodyPr/>
                    <a:lstStyle/>
                    <a:p>
                      <a:pPr algn="ctr"/>
                      <a:r>
                        <a:rPr lang="zh-CN" altLang="en-US" dirty="0"/>
                        <a:t>按额定压力</a:t>
                      </a:r>
                    </a:p>
                  </a:txBody>
                  <a:tcPr anchor="ctr"/>
                </a:tc>
                <a:extLst>
                  <a:ext uri="{0D108BD9-81ED-4DB2-BD59-A6C34878D82A}">
                    <a16:rowId xmlns:a16="http://schemas.microsoft.com/office/drawing/2014/main" val="2094773660"/>
                  </a:ext>
                </a:extLst>
              </a:tr>
              <a:tr h="905163">
                <a:tc>
                  <a:txBody>
                    <a:bodyPr/>
                    <a:lstStyle/>
                    <a:p>
                      <a:pPr algn="ctr"/>
                      <a:r>
                        <a:rPr lang="zh-CN" altLang="en-US" b="0" dirty="0">
                          <a:latin typeface="仿宋" panose="02010609060101010101" pitchFamily="49" charset="-122"/>
                          <a:ea typeface="仿宋" panose="02010609060101010101" pitchFamily="49" charset="-122"/>
                        </a:rPr>
                        <a:t>齿轮泵、叶片泵</a:t>
                      </a:r>
                      <a:endParaRPr lang="en-US" altLang="zh-CN" b="0" dirty="0">
                        <a:latin typeface="仿宋" panose="02010609060101010101" pitchFamily="49" charset="-122"/>
                        <a:ea typeface="仿宋" panose="02010609060101010101" pitchFamily="49" charset="-122"/>
                      </a:endParaRPr>
                    </a:p>
                    <a:p>
                      <a:pPr algn="ctr"/>
                      <a:r>
                        <a:rPr lang="zh-CN" altLang="en-US" b="0" dirty="0">
                          <a:latin typeface="仿宋" panose="02010609060101010101" pitchFamily="49" charset="-122"/>
                          <a:ea typeface="仿宋" panose="02010609060101010101" pitchFamily="49" charset="-122"/>
                        </a:rPr>
                        <a:t>柱塞泵、螺杆泵</a:t>
                      </a:r>
                    </a:p>
                  </a:txBody>
                  <a:tcPr anchor="ctr"/>
                </a:tc>
                <a:tc>
                  <a:txBody>
                    <a:bodyPr/>
                    <a:lstStyle/>
                    <a:p>
                      <a:pPr marL="0" algn="ctr" defTabSz="914400" rtl="0" eaLnBrk="1" latinLnBrk="0" hangingPunct="1"/>
                      <a:r>
                        <a:rPr lang="zh-CN" altLang="en-US" sz="1800" b="0" kern="1200" dirty="0">
                          <a:solidFill>
                            <a:schemeClr val="dk1"/>
                          </a:solidFill>
                          <a:latin typeface="仿宋" panose="02010609060101010101" pitchFamily="49" charset="-122"/>
                          <a:ea typeface="仿宋" panose="02010609060101010101" pitchFamily="49" charset="-122"/>
                          <a:cs typeface="+mn-cs"/>
                        </a:rPr>
                        <a:t>定量泵、变量泵</a:t>
                      </a:r>
                    </a:p>
                  </a:txBody>
                  <a:tcPr anchor="ctr"/>
                </a:tc>
                <a:tc>
                  <a:txBody>
                    <a:bodyPr/>
                    <a:lstStyle/>
                    <a:p>
                      <a:pPr marL="0" algn="ctr" defTabSz="914400" rtl="0" eaLnBrk="1" latinLnBrk="0" hangingPunct="1"/>
                      <a:r>
                        <a:rPr lang="zh-CN" altLang="en-US" sz="1800" b="0" kern="1200" dirty="0">
                          <a:solidFill>
                            <a:schemeClr val="dk1"/>
                          </a:solidFill>
                          <a:latin typeface="仿宋" panose="02010609060101010101" pitchFamily="49" charset="-122"/>
                          <a:ea typeface="仿宋" panose="02010609060101010101" pitchFamily="49" charset="-122"/>
                          <a:cs typeface="+mn-cs"/>
                        </a:rPr>
                        <a:t>单向泵、双向泵</a:t>
                      </a:r>
                    </a:p>
                  </a:txBody>
                  <a:tcPr anchor="ctr"/>
                </a:tc>
                <a:tc>
                  <a:txBody>
                    <a:bodyPr/>
                    <a:lstStyle/>
                    <a:p>
                      <a:pPr marL="0" algn="ctr" defTabSz="914400" rtl="0" eaLnBrk="1" latinLnBrk="0" hangingPunct="1"/>
                      <a:r>
                        <a:rPr lang="zh-CN" altLang="zh-CN" sz="1800" b="0" kern="1200" dirty="0">
                          <a:solidFill>
                            <a:schemeClr val="dk1"/>
                          </a:solidFill>
                          <a:latin typeface="仿宋" panose="02010609060101010101" pitchFamily="49" charset="-122"/>
                          <a:ea typeface="仿宋" panose="02010609060101010101" pitchFamily="49" charset="-122"/>
                          <a:cs typeface="+mn-cs"/>
                        </a:rPr>
                        <a:t>低压泵、中压泵、高压泵</a:t>
                      </a:r>
                      <a:endParaRPr lang="zh-CN" altLang="en-US" sz="1800" b="0" kern="1200" dirty="0">
                        <a:solidFill>
                          <a:schemeClr val="dk1"/>
                        </a:solidFill>
                        <a:latin typeface="仿宋" panose="02010609060101010101" pitchFamily="49" charset="-122"/>
                        <a:ea typeface="仿宋" panose="02010609060101010101" pitchFamily="49" charset="-122"/>
                        <a:cs typeface="+mn-cs"/>
                      </a:endParaRPr>
                    </a:p>
                  </a:txBody>
                  <a:tcPr anchor="ctr"/>
                </a:tc>
                <a:extLst>
                  <a:ext uri="{0D108BD9-81ED-4DB2-BD59-A6C34878D82A}">
                    <a16:rowId xmlns:a16="http://schemas.microsoft.com/office/drawing/2014/main" val="3658804770"/>
                  </a:ext>
                </a:extLst>
              </a:tr>
            </a:tbl>
          </a:graphicData>
        </a:graphic>
      </p:graphicFrame>
      <p:pic>
        <p:nvPicPr>
          <p:cNvPr id="4098" name="图片 1"/>
          <p:cNvPicPr>
            <a:picLocks noChangeAspect="1" noChangeArrowheads="1"/>
          </p:cNvPicPr>
          <p:nvPr/>
        </p:nvPicPr>
        <p:blipFill>
          <a:blip r:embed="rId2">
            <a:clrChange>
              <a:clrFrom>
                <a:srgbClr val="FFFFFF"/>
              </a:clrFrom>
              <a:clrTo>
                <a:srgbClr val="FFFFFF">
                  <a:alpha val="0"/>
                </a:srgbClr>
              </a:clrTo>
            </a:clrChange>
            <a:lum bright="-18000"/>
            <a:extLst>
              <a:ext uri="{28A0092B-C50C-407E-A947-70E740481C1C}">
                <a14:useLocalDpi xmlns:a14="http://schemas.microsoft.com/office/drawing/2010/main" val="0"/>
              </a:ext>
            </a:extLst>
          </a:blip>
          <a:srcRect/>
          <a:stretch>
            <a:fillRect/>
          </a:stretch>
        </p:blipFill>
        <p:spPr bwMode="auto">
          <a:xfrm>
            <a:off x="2162061" y="4507100"/>
            <a:ext cx="4604472" cy="1249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2133600" y="4147127"/>
            <a:ext cx="3666836" cy="369332"/>
          </a:xfrm>
          <a:prstGeom prst="rect">
            <a:avLst/>
          </a:prstGeom>
          <a:noFill/>
        </p:spPr>
        <p:txBody>
          <a:bodyPr wrap="square" rtlCol="0">
            <a:spAutoFit/>
          </a:bodyPr>
          <a:lstStyle/>
          <a:p>
            <a:r>
              <a:rPr lang="zh-CN" altLang="en-US" dirty="0">
                <a:solidFill>
                  <a:srgbClr val="0000CC"/>
                </a:solidFill>
                <a:latin typeface="宋体" panose="02010600030101010101" pitchFamily="2" charset="-122"/>
                <a:ea typeface="宋体" panose="02010600030101010101" pitchFamily="2" charset="-122"/>
              </a:rPr>
              <a:t>液压泵的职能符号</a:t>
            </a:r>
          </a:p>
        </p:txBody>
      </p:sp>
      <p:sp>
        <p:nvSpPr>
          <p:cNvPr id="6" name="矩形 5"/>
          <p:cNvSpPr/>
          <p:nvPr/>
        </p:nvSpPr>
        <p:spPr>
          <a:xfrm>
            <a:off x="2022764" y="5870241"/>
            <a:ext cx="6096000" cy="293991"/>
          </a:xfrm>
          <a:prstGeom prst="rect">
            <a:avLst/>
          </a:prstGeom>
        </p:spPr>
        <p:txBody>
          <a:bodyPr>
            <a:spAutoFit/>
          </a:bodyPr>
          <a:lstStyle/>
          <a:p>
            <a:pPr indent="114300" algn="just">
              <a:lnSpc>
                <a:spcPct val="150000"/>
              </a:lnSpc>
              <a:spcAft>
                <a:spcPts val="0"/>
              </a:spcAft>
            </a:pPr>
            <a:r>
              <a:rPr lang="zh-CN" altLang="zh-CN" sz="1000" kern="0" dirty="0">
                <a:solidFill>
                  <a:srgbClr val="000000"/>
                </a:solidFill>
                <a:latin typeface="Times New Roman" panose="02020603050405020304" pitchFamily="18" charset="0"/>
                <a:ea typeface="宋体" panose="02010600030101010101" pitchFamily="2" charset="-122"/>
                <a:cs typeface="黑?"/>
              </a:rPr>
              <a:t>（</a:t>
            </a:r>
            <a:r>
              <a:rPr lang="en-US" altLang="zh-CN" sz="1000" kern="0" dirty="0">
                <a:solidFill>
                  <a:srgbClr val="000000"/>
                </a:solidFill>
                <a:latin typeface="Times New Roman" panose="02020603050405020304" pitchFamily="18" charset="0"/>
                <a:ea typeface="宋体" panose="02010600030101010101" pitchFamily="2" charset="-122"/>
                <a:cs typeface="黑?"/>
              </a:rPr>
              <a:t>a</a:t>
            </a:r>
            <a:r>
              <a:rPr lang="zh-CN" altLang="zh-CN" sz="1000" kern="0" dirty="0">
                <a:solidFill>
                  <a:srgbClr val="000000"/>
                </a:solidFill>
                <a:latin typeface="Times New Roman" panose="02020603050405020304" pitchFamily="18" charset="0"/>
                <a:ea typeface="宋体" panose="02010600030101010101" pitchFamily="2" charset="-122"/>
                <a:cs typeface="黑?"/>
              </a:rPr>
              <a:t>）单向定量泵</a:t>
            </a:r>
            <a:r>
              <a:rPr lang="en-US" altLang="zh-CN" sz="1000" kern="0" dirty="0">
                <a:solidFill>
                  <a:srgbClr val="000000"/>
                </a:solidFill>
                <a:latin typeface="Times New Roman" panose="02020603050405020304" pitchFamily="18" charset="0"/>
                <a:ea typeface="宋体" panose="02010600030101010101" pitchFamily="2" charset="-122"/>
                <a:cs typeface="黑?"/>
              </a:rPr>
              <a:t>    </a:t>
            </a:r>
            <a:r>
              <a:rPr lang="zh-CN" altLang="zh-CN" sz="1000" kern="0" dirty="0">
                <a:solidFill>
                  <a:srgbClr val="000000"/>
                </a:solidFill>
                <a:latin typeface="Times New Roman" panose="02020603050405020304" pitchFamily="18" charset="0"/>
                <a:ea typeface="宋体" panose="02010600030101010101" pitchFamily="2" charset="-122"/>
                <a:cs typeface="黑?"/>
              </a:rPr>
              <a:t>（</a:t>
            </a:r>
            <a:r>
              <a:rPr lang="en-US" altLang="zh-CN" sz="1000" kern="0" dirty="0">
                <a:solidFill>
                  <a:srgbClr val="000000"/>
                </a:solidFill>
                <a:latin typeface="Times New Roman" panose="02020603050405020304" pitchFamily="18" charset="0"/>
                <a:ea typeface="宋体" panose="02010600030101010101" pitchFamily="2" charset="-122"/>
                <a:cs typeface="黑?"/>
              </a:rPr>
              <a:t>b</a:t>
            </a:r>
            <a:r>
              <a:rPr lang="zh-CN" altLang="zh-CN" sz="1000" kern="0" dirty="0">
                <a:solidFill>
                  <a:srgbClr val="000000"/>
                </a:solidFill>
                <a:latin typeface="Times New Roman" panose="02020603050405020304" pitchFamily="18" charset="0"/>
                <a:ea typeface="宋体" panose="02010600030101010101" pitchFamily="2" charset="-122"/>
                <a:cs typeface="黑?"/>
              </a:rPr>
              <a:t>）单向变量泵</a:t>
            </a:r>
            <a:r>
              <a:rPr lang="en-US" altLang="zh-CN" sz="1000" kern="0" dirty="0">
                <a:solidFill>
                  <a:srgbClr val="000000"/>
                </a:solidFill>
                <a:latin typeface="Times New Roman" panose="02020603050405020304" pitchFamily="18" charset="0"/>
                <a:ea typeface="宋体" panose="02010600030101010101" pitchFamily="2" charset="-122"/>
                <a:cs typeface="黑?"/>
              </a:rPr>
              <a:t>    </a:t>
            </a:r>
            <a:r>
              <a:rPr lang="zh-CN" altLang="zh-CN" sz="1000" kern="0" dirty="0">
                <a:solidFill>
                  <a:srgbClr val="000000"/>
                </a:solidFill>
                <a:latin typeface="Times New Roman" panose="02020603050405020304" pitchFamily="18" charset="0"/>
                <a:ea typeface="宋体" panose="02010600030101010101" pitchFamily="2" charset="-122"/>
                <a:cs typeface="黑?"/>
              </a:rPr>
              <a:t>（</a:t>
            </a:r>
            <a:r>
              <a:rPr lang="en-US" altLang="zh-CN" sz="1000" kern="0" dirty="0">
                <a:solidFill>
                  <a:srgbClr val="000000"/>
                </a:solidFill>
                <a:latin typeface="Times New Roman" panose="02020603050405020304" pitchFamily="18" charset="0"/>
                <a:ea typeface="宋体" panose="02010600030101010101" pitchFamily="2" charset="-122"/>
                <a:cs typeface="黑?"/>
              </a:rPr>
              <a:t>c</a:t>
            </a:r>
            <a:r>
              <a:rPr lang="zh-CN" altLang="zh-CN" sz="1000" kern="0" dirty="0">
                <a:solidFill>
                  <a:srgbClr val="000000"/>
                </a:solidFill>
                <a:latin typeface="Times New Roman" panose="02020603050405020304" pitchFamily="18" charset="0"/>
                <a:ea typeface="宋体" panose="02010600030101010101" pitchFamily="2" charset="-122"/>
                <a:cs typeface="黑?"/>
              </a:rPr>
              <a:t>）双向定量泵</a:t>
            </a:r>
            <a:r>
              <a:rPr lang="en-US" altLang="zh-CN" sz="1000" kern="0" dirty="0">
                <a:solidFill>
                  <a:srgbClr val="000000"/>
                </a:solidFill>
                <a:latin typeface="Times New Roman" panose="02020603050405020304" pitchFamily="18" charset="0"/>
                <a:ea typeface="宋体" panose="02010600030101010101" pitchFamily="2" charset="-122"/>
                <a:cs typeface="黑?"/>
              </a:rPr>
              <a:t>    </a:t>
            </a:r>
            <a:r>
              <a:rPr lang="zh-CN" altLang="zh-CN" sz="1000" kern="0" dirty="0">
                <a:solidFill>
                  <a:srgbClr val="000000"/>
                </a:solidFill>
                <a:latin typeface="Times New Roman" panose="02020603050405020304" pitchFamily="18" charset="0"/>
                <a:ea typeface="宋体" panose="02010600030101010101" pitchFamily="2" charset="-122"/>
                <a:cs typeface="黑?"/>
              </a:rPr>
              <a:t>（</a:t>
            </a:r>
            <a:r>
              <a:rPr lang="en-US" altLang="zh-CN" sz="1000" kern="0" dirty="0">
                <a:solidFill>
                  <a:srgbClr val="000000"/>
                </a:solidFill>
                <a:latin typeface="Times New Roman" panose="02020603050405020304" pitchFamily="18" charset="0"/>
                <a:ea typeface="宋体" panose="02010600030101010101" pitchFamily="2" charset="-122"/>
                <a:cs typeface="黑?"/>
              </a:rPr>
              <a:t>d</a:t>
            </a:r>
            <a:r>
              <a:rPr lang="zh-CN" altLang="zh-CN" sz="1000" kern="0" dirty="0">
                <a:solidFill>
                  <a:srgbClr val="000000"/>
                </a:solidFill>
                <a:latin typeface="Times New Roman" panose="02020603050405020304" pitchFamily="18" charset="0"/>
                <a:ea typeface="宋体" panose="02010600030101010101" pitchFamily="2" charset="-122"/>
                <a:cs typeface="黑?"/>
              </a:rPr>
              <a:t>）双向变量泵</a:t>
            </a:r>
            <a:endParaRPr lang="zh-CN" altLang="zh-CN" sz="1000" kern="100" dirty="0">
              <a:effectLst/>
              <a:latin typeface="Times New Roman" panose="02020603050405020304" pitchFamily="18" charset="0"/>
              <a:ea typeface="宋体" panose="02010600030101010101" pitchFamily="2" charset="-122"/>
            </a:endParaRPr>
          </a:p>
        </p:txBody>
      </p:sp>
      <p:sp>
        <p:nvSpPr>
          <p:cNvPr id="10" name="文本框 9"/>
          <p:cNvSpPr txBox="1"/>
          <p:nvPr/>
        </p:nvSpPr>
        <p:spPr>
          <a:xfrm>
            <a:off x="7487727" y="629728"/>
            <a:ext cx="4261449" cy="400110"/>
          </a:xfrm>
          <a:prstGeom prst="rect">
            <a:avLst/>
          </a:prstGeom>
          <a:solidFill>
            <a:schemeClr val="bg1"/>
          </a:solidFill>
        </p:spPr>
        <p:txBody>
          <a:bodyPr wrap="square" rtlCol="0">
            <a:spAutoFit/>
          </a:bodyPr>
          <a:lstStyle/>
          <a:p>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子任务</a:t>
            </a:r>
            <a:r>
              <a:rPr lang="en-US" altLang="zh-CN" sz="2000" b="1" dirty="0">
                <a:solidFill>
                  <a:schemeClr val="accent1">
                    <a:lumMod val="50000"/>
                  </a:schemeClr>
                </a:solidFill>
                <a:latin typeface="华文隶书" panose="02010800040101010101" pitchFamily="2" charset="-122"/>
                <a:ea typeface="华文隶书" panose="02010800040101010101" pitchFamily="2" charset="-122"/>
              </a:rPr>
              <a:t>1</a:t>
            </a:r>
            <a:r>
              <a:rPr lang="zh-CN" altLang="en-US" sz="2000" b="1" dirty="0">
                <a:solidFill>
                  <a:schemeClr val="accent1">
                    <a:lumMod val="50000"/>
                  </a:schemeClr>
                </a:solidFill>
                <a:latin typeface="华文隶书" panose="02010800040101010101" pitchFamily="2" charset="-122"/>
                <a:ea typeface="华文隶书" panose="02010800040101010101" pitchFamily="2" charset="-122"/>
              </a:rPr>
              <a:t>：液压泵的基本认知</a:t>
            </a:r>
          </a:p>
        </p:txBody>
      </p:sp>
    </p:spTree>
    <p:extLst>
      <p:ext uri="{BB962C8B-B14F-4D97-AF65-F5344CB8AC3E}">
        <p14:creationId xmlns:p14="http://schemas.microsoft.com/office/powerpoint/2010/main" val="148151415"/>
      </p:ext>
    </p:extLst>
  </p:cSld>
  <p:clrMapOvr>
    <a:masterClrMapping/>
  </p:clrMapOvr>
</p:sld>
</file>

<file path=ppt/theme/theme1.xml><?xml version="1.0" encoding="utf-8"?>
<a:theme xmlns:a="http://schemas.openxmlformats.org/drawingml/2006/main" name="欢迎文档">
  <a:themeElements>
    <a:clrScheme name="Custom 1">
      <a:dk1>
        <a:srgbClr val="000000"/>
      </a:dk1>
      <a:lt1>
        <a:srgbClr val="FFFFFF"/>
      </a:lt1>
      <a:dk2>
        <a:srgbClr val="44546A"/>
      </a:dk2>
      <a:lt2>
        <a:srgbClr val="E7E6E6"/>
      </a:lt2>
      <a:accent1>
        <a:srgbClr val="4472C4"/>
      </a:accent1>
      <a:accent2>
        <a:srgbClr val="CF3D1C"/>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Microsoft YaHei UI Light"/>
        <a:ea typeface="Microsoft YaHei UI Light"/>
        <a:cs typeface=""/>
      </a:majorFont>
      <a:minorFont>
        <a:latin typeface="Microsoft YaHei UI"/>
        <a:ea typeface="Microsoft YaHei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68771161_TF67260247_Win32" id="{E6A509C9-3A43-430E-94AD-1D806FD7E1A0}" vid="{D35D5B45-201E-4D80-A09B-05859CE6BD21}"/>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Microsoft YaHei UI Light"/>
        <a:ea typeface=""/>
        <a:cs typeface=""/>
        <a:font script="Jpan" typeface="ＭＳ Ｐゴシック"/>
        <a:font script="Hang" typeface="맑은 고딕"/>
        <a:font script="Hans" typeface="Microsoft YaHei UI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crosoft YaHei UI"/>
        <a:ea typeface=""/>
        <a:cs typeface=""/>
        <a:font script="Jpan" typeface="ＭＳ Ｐゴシック"/>
        <a:font script="Hang" typeface="맑은 고딕"/>
        <a:font script="Hans" typeface="Microsoft YaHei UI"/>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Microsoft YaHei UI Light" panose="020F0302020204030204"/>
        <a:ea typeface=""/>
        <a:cs typeface=""/>
        <a:font script="Jpan" typeface="游ゴシック Light"/>
        <a:font script="Hang" typeface="맑은 고딕"/>
        <a:font script="Hans" typeface="Microsoft YaHei UI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Microsoft YaHei UI" panose="020F0502020204030204"/>
        <a:ea typeface=""/>
        <a:cs typeface=""/>
        <a:font script="Jpan" typeface="游ゴシック"/>
        <a:font script="Hang" typeface="맑은 고딕"/>
        <a:font script="Hans" typeface="Microsoft YaHei UI"/>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4" ma:contentTypeDescription="Create a new document." ma:contentTypeScope="" ma:versionID="2d714a3296df14eba7a100bb665443ca">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49549bf45bfbbfb6cffed527380e77e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C8AD12E-C2D9-41B2-8612-466D65B53646}">
  <ds:schemaRefs>
    <ds:schemaRef ds:uri="http://schemas.microsoft.com/sharepoint/v3/contenttype/forms"/>
  </ds:schemaRefs>
</ds:datastoreItem>
</file>

<file path=customXml/itemProps2.xml><?xml version="1.0" encoding="utf-8"?>
<ds:datastoreItem xmlns:ds="http://schemas.openxmlformats.org/officeDocument/2006/customXml" ds:itemID="{417A7A50-AAC8-434E-833F-7E27C6AD43E0}">
  <ds:schemaRefs>
    <ds:schemaRef ds:uri="http://schemas.microsoft.com/office/2006/metadata/properties"/>
    <ds:schemaRef ds:uri="http://schemas.microsoft.com/office/infopath/2007/PartnerControls"/>
    <ds:schemaRef ds:uri="http://schemas.microsoft.com/sharepoint/v3"/>
    <ds:schemaRef ds:uri="http://purl.org/dc/terms/"/>
    <ds:schemaRef ds:uri="16c05727-aa75-4e4a-9b5f-8a80a1165891"/>
    <ds:schemaRef ds:uri="http://schemas.microsoft.com/office/2006/documentManagement/types"/>
    <ds:schemaRef ds:uri="230e9df3-be65-4c73-a93b-d1236ebd677e"/>
    <ds:schemaRef ds:uri="http://schemas.openxmlformats.org/package/2006/metadata/core-properties"/>
    <ds:schemaRef ds:uri="http://purl.org/dc/elements/1.1/"/>
    <ds:schemaRef ds:uri="71af3243-3dd4-4a8d-8c0d-dd76da1f02a5"/>
    <ds:schemaRef ds:uri="http://www.w3.org/XML/1998/namespace"/>
    <ds:schemaRef ds:uri="http://purl.org/dc/dcmitype/"/>
  </ds:schemaRefs>
</ds:datastoreItem>
</file>

<file path=customXml/itemProps3.xml><?xml version="1.0" encoding="utf-8"?>
<ds:datastoreItem xmlns:ds="http://schemas.openxmlformats.org/officeDocument/2006/customXml" ds:itemID="{182A8BBB-9391-4155-A1BE-AA1B761FAA8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PowerPoint Surface 触控笔教程</Template>
  <TotalTime>1316</TotalTime>
  <Words>2871</Words>
  <Application>Microsoft Office PowerPoint</Application>
  <PresentationFormat>宽屏</PresentationFormat>
  <Paragraphs>338</Paragraphs>
  <Slides>43</Slides>
  <Notes>8</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43</vt:i4>
      </vt:variant>
    </vt:vector>
  </HeadingPairs>
  <TitlesOfParts>
    <vt:vector size="53" baseType="lpstr">
      <vt:lpstr>Microsoft YaHei UI</vt:lpstr>
      <vt:lpstr>仿宋</vt:lpstr>
      <vt:lpstr>华文隶书</vt:lpstr>
      <vt:lpstr>隶书</vt:lpstr>
      <vt:lpstr>宋体</vt:lpstr>
      <vt:lpstr>Arial</vt:lpstr>
      <vt:lpstr>Segoe UI Semibold</vt:lpstr>
      <vt:lpstr>Times New Roman</vt:lpstr>
      <vt:lpstr>欢迎文档</vt:lpstr>
      <vt:lpstr>Equation.3</vt:lpstr>
      <vt:lpstr>工作任务二：         液压泵的选用和排故</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项目四：         液压阀及基本回路的认知与搭建</dc:title>
  <dc:creator>yyy</dc:creator>
  <cp:keywords/>
  <cp:lastModifiedBy>Lenovo</cp:lastModifiedBy>
  <cp:revision>57</cp:revision>
  <dcterms:created xsi:type="dcterms:W3CDTF">2023-10-02T23:57:12Z</dcterms:created>
  <dcterms:modified xsi:type="dcterms:W3CDTF">2024-07-02T04:50:24Z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